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45"/>
  </p:notesMasterIdLst>
  <p:sldIdLst>
    <p:sldId id="295" r:id="rId14"/>
    <p:sldId id="584" r:id="rId15"/>
    <p:sldId id="605" r:id="rId16"/>
    <p:sldId id="606" r:id="rId17"/>
    <p:sldId id="590" r:id="rId18"/>
    <p:sldId id="617" r:id="rId19"/>
    <p:sldId id="619" r:id="rId20"/>
    <p:sldId id="602" r:id="rId21"/>
    <p:sldId id="603" r:id="rId22"/>
    <p:sldId id="597" r:id="rId23"/>
    <p:sldId id="598" r:id="rId24"/>
    <p:sldId id="618" r:id="rId25"/>
    <p:sldId id="599" r:id="rId26"/>
    <p:sldId id="306" r:id="rId27"/>
    <p:sldId id="308" r:id="rId28"/>
    <p:sldId id="370" r:id="rId29"/>
    <p:sldId id="342" r:id="rId30"/>
    <p:sldId id="343" r:id="rId31"/>
    <p:sldId id="324" r:id="rId32"/>
    <p:sldId id="341" r:id="rId33"/>
    <p:sldId id="344" r:id="rId34"/>
    <p:sldId id="345" r:id="rId35"/>
    <p:sldId id="346" r:id="rId36"/>
    <p:sldId id="347" r:id="rId37"/>
    <p:sldId id="348" r:id="rId38"/>
    <p:sldId id="349" r:id="rId39"/>
    <p:sldId id="334" r:id="rId40"/>
    <p:sldId id="330" r:id="rId41"/>
    <p:sldId id="475" r:id="rId42"/>
    <p:sldId id="371" r:id="rId43"/>
    <p:sldId id="35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30" autoAdjust="0"/>
  </p:normalViewPr>
  <p:slideViewPr>
    <p:cSldViewPr snapToGrid="0">
      <p:cViewPr varScale="1">
        <p:scale>
          <a:sx n="114" d="100"/>
          <a:sy n="114" d="100"/>
        </p:scale>
        <p:origin x="22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heme" Target="theme/theme1.xml"/><Relationship Id="rId8"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10</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11</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12</a:t>
            </a:fld>
            <a:endParaRPr lang="en-US"/>
          </a:p>
        </p:txBody>
      </p:sp>
    </p:spTree>
    <p:extLst>
      <p:ext uri="{BB962C8B-B14F-4D97-AF65-F5344CB8AC3E}">
        <p14:creationId xmlns:p14="http://schemas.microsoft.com/office/powerpoint/2010/main" val="273925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13</a:t>
            </a:fld>
            <a:endParaRPr lang="en-US"/>
          </a:p>
        </p:txBody>
      </p:sp>
    </p:spTree>
    <p:extLst>
      <p:ext uri="{BB962C8B-B14F-4D97-AF65-F5344CB8AC3E}">
        <p14:creationId xmlns:p14="http://schemas.microsoft.com/office/powerpoint/2010/main" val="198388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14</a:t>
            </a:fld>
            <a:endParaRPr lang="en-US"/>
          </a:p>
        </p:txBody>
      </p:sp>
    </p:spTree>
    <p:extLst>
      <p:ext uri="{BB962C8B-B14F-4D97-AF65-F5344CB8AC3E}">
        <p14:creationId xmlns:p14="http://schemas.microsoft.com/office/powerpoint/2010/main" val="753769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15</a:t>
            </a:fld>
            <a:endParaRPr lang="en-US"/>
          </a:p>
        </p:txBody>
      </p:sp>
    </p:spTree>
    <p:extLst>
      <p:ext uri="{BB962C8B-B14F-4D97-AF65-F5344CB8AC3E}">
        <p14:creationId xmlns:p14="http://schemas.microsoft.com/office/powerpoint/2010/main" val="153475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17</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18</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2</a:t>
            </a:fld>
            <a:endParaRPr lang="en-US"/>
          </a:p>
        </p:txBody>
      </p:sp>
    </p:spTree>
    <p:extLst>
      <p:ext uri="{BB962C8B-B14F-4D97-AF65-F5344CB8AC3E}">
        <p14:creationId xmlns:p14="http://schemas.microsoft.com/office/powerpoint/2010/main" val="181170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20</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22</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23</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24</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25</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26</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8/27/2018 3:23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29</a:t>
            </a:fld>
            <a:endParaRPr lang="en-US"/>
          </a:p>
        </p:txBody>
      </p:sp>
    </p:spTree>
    <p:extLst>
      <p:ext uri="{BB962C8B-B14F-4D97-AF65-F5344CB8AC3E}">
        <p14:creationId xmlns:p14="http://schemas.microsoft.com/office/powerpoint/2010/main" val="186922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3</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720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4</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5</a:t>
            </a:fld>
            <a:endParaRPr lang="en-US"/>
          </a:p>
        </p:txBody>
      </p:sp>
    </p:spTree>
    <p:extLst>
      <p:ext uri="{BB962C8B-B14F-4D97-AF65-F5344CB8AC3E}">
        <p14:creationId xmlns:p14="http://schemas.microsoft.com/office/powerpoint/2010/main" val="312050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199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7</a:t>
            </a:fld>
            <a:endParaRPr lang="en-US"/>
          </a:p>
        </p:txBody>
      </p:sp>
    </p:spTree>
    <p:extLst>
      <p:ext uri="{BB962C8B-B14F-4D97-AF65-F5344CB8AC3E}">
        <p14:creationId xmlns:p14="http://schemas.microsoft.com/office/powerpoint/2010/main" val="1992854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8</a:t>
            </a:fld>
            <a:endParaRPr lang="en-US"/>
          </a:p>
        </p:txBody>
      </p:sp>
    </p:spTree>
    <p:extLst>
      <p:ext uri="{BB962C8B-B14F-4D97-AF65-F5344CB8AC3E}">
        <p14:creationId xmlns:p14="http://schemas.microsoft.com/office/powerpoint/2010/main" val="218164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9</a:t>
            </a:fld>
            <a:endParaRPr lang="en-US"/>
          </a:p>
        </p:txBody>
      </p:sp>
    </p:spTree>
    <p:extLst>
      <p:ext uri="{BB962C8B-B14F-4D97-AF65-F5344CB8AC3E}">
        <p14:creationId xmlns:p14="http://schemas.microsoft.com/office/powerpoint/2010/main" val="10943180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65233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40476734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Speaker Intro">
    <p:spTree>
      <p:nvGrpSpPr>
        <p:cNvPr id="1" name=""/>
        <p:cNvGrpSpPr/>
        <p:nvPr/>
      </p:nvGrpSpPr>
      <p:grpSpPr>
        <a:xfrm>
          <a:off x="0" y="0"/>
          <a:ext cx="0" cy="0"/>
          <a:chOff x="0" y="0"/>
          <a:chExt cx="0" cy="0"/>
        </a:xfrm>
      </p:grpSpPr>
      <p:sp>
        <p:nvSpPr>
          <p:cNvPr id="10" name="Rectangle 9"/>
          <p:cNvSpPr/>
          <p:nvPr/>
        </p:nvSpPr>
        <p:spPr>
          <a:xfrm>
            <a:off x="0" y="0"/>
            <a:ext cx="12192000" cy="626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751114"/>
            <a:ext cx="12192000" cy="5510893"/>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Content Placeholder 2"/>
          <p:cNvSpPr>
            <a:spLocks noGrp="1"/>
          </p:cNvSpPr>
          <p:nvPr>
            <p:ph idx="1" hasCustomPrompt="1"/>
          </p:nvPr>
        </p:nvSpPr>
        <p:spPr>
          <a:xfrm>
            <a:off x="6531428" y="751113"/>
            <a:ext cx="5099957" cy="5095875"/>
          </a:xfrm>
        </p:spPr>
        <p:txBody>
          <a:bodyPr/>
          <a:lstStyle>
            <a:lvl1pPr marL="0" indent="0">
              <a:buNone/>
              <a:defRPr baseline="0">
                <a:solidFill>
                  <a:schemeClr val="bg1"/>
                </a:solidFill>
              </a:defRPr>
            </a:lvl1pPr>
          </a:lstStyle>
          <a:p>
            <a:pPr lvl="0"/>
            <a:r>
              <a:rPr lang="en-US" dirty="0"/>
              <a:t>Insert a picture of yourself so people in virtual sessions know what you look like.</a:t>
            </a:r>
          </a:p>
        </p:txBody>
      </p:sp>
      <p:sp>
        <p:nvSpPr>
          <p:cNvPr id="15" name="Title 1"/>
          <p:cNvSpPr>
            <a:spLocks noGrp="1"/>
          </p:cNvSpPr>
          <p:nvPr>
            <p:ph type="title" hasCustomPrompt="1"/>
          </p:nvPr>
        </p:nvSpPr>
        <p:spPr>
          <a:xfrm>
            <a:off x="398688" y="751115"/>
            <a:ext cx="5977619" cy="1069522"/>
          </a:xfrm>
        </p:spPr>
        <p:txBody>
          <a:bodyPr/>
          <a:lstStyle>
            <a:lvl1pPr eaLnBrk="1" fontAlgn="auto" hangingPunct="1">
              <a:spcAft>
                <a:spcPts val="0"/>
              </a:spcAft>
              <a:defRPr lang="en-US" sz="3600" b="1" kern="1200" cap="all" dirty="0">
                <a:solidFill>
                  <a:schemeClr val="bg1"/>
                </a:solidFill>
                <a:latin typeface="Century Gothic"/>
                <a:ea typeface="+mj-ea"/>
                <a:cs typeface="Century Gothic"/>
              </a:defRPr>
            </a:lvl1pPr>
          </a:lstStyle>
          <a:p>
            <a:pPr eaLnBrk="1" fontAlgn="auto" hangingPunct="1">
              <a:spcAft>
                <a:spcPts val="0"/>
              </a:spcAft>
              <a:defRPr/>
            </a:pPr>
            <a:r>
              <a:rPr lang="en-US" sz="3600" dirty="0">
                <a:ea typeface="+mj-ea"/>
              </a:rPr>
              <a:t>[Your Name]</a:t>
            </a:r>
          </a:p>
        </p:txBody>
      </p:sp>
      <p:sp>
        <p:nvSpPr>
          <p:cNvPr id="16" name="Content Placeholder 2"/>
          <p:cNvSpPr>
            <a:spLocks noGrp="1"/>
          </p:cNvSpPr>
          <p:nvPr>
            <p:ph idx="10" hasCustomPrompt="1"/>
          </p:nvPr>
        </p:nvSpPr>
        <p:spPr>
          <a:xfrm>
            <a:off x="398688" y="1901824"/>
            <a:ext cx="5977619" cy="3945165"/>
          </a:xfrm>
        </p:spPr>
        <p:txBody>
          <a:bodyPr>
            <a:normAutofit/>
          </a:bodyPr>
          <a:lstStyle>
            <a:lvl1pPr>
              <a:defRPr lang="en-US" sz="2800" kern="1200" baseline="0" dirty="0" smtClean="0">
                <a:solidFill>
                  <a:schemeClr val="bg1"/>
                </a:solidFill>
                <a:latin typeface="Century Gothic" panose="020B0502020202020204" pitchFamily="34" charset="0"/>
                <a:ea typeface="MS PGothic" panose="020B0600070205080204" pitchFamily="34" charset="-128"/>
                <a:cs typeface="+mn-cs"/>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Details about yourself. Explain why you are a credible resource.</a:t>
            </a:r>
          </a:p>
        </p:txBody>
      </p:sp>
      <p:sp>
        <p:nvSpPr>
          <p:cNvPr id="8" name="Rectangle 7"/>
          <p:cNvSpPr/>
          <p:nvPr/>
        </p:nvSpPr>
        <p:spPr>
          <a:xfrm>
            <a:off x="0" y="0"/>
            <a:ext cx="12192000" cy="626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0" y="751114"/>
            <a:ext cx="12192000" cy="5510893"/>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8004043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954237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image" Target="../media/image19.png"/><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theme" Target="../theme/theme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 id="2147483940" r:id="rId13"/>
    <p:sldLayoutId id="2147483941" r:id="rId14"/>
    <p:sldLayoutId id="2147483942" r:id="rId15"/>
    <p:sldLayoutId id="2147483943" r:id="rId16"/>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49.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49.xml"/><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49.xml"/><Relationship Id="rId5" Type="http://schemas.openxmlformats.org/officeDocument/2006/relationships/image" Target="../media/image59.jp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149.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4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17.xml"/><Relationship Id="rId1" Type="http://schemas.openxmlformats.org/officeDocument/2006/relationships/slideLayout" Target="../slideLayouts/slideLayout143.xml"/><Relationship Id="rId6" Type="http://schemas.openxmlformats.org/officeDocument/2006/relationships/image" Target="../media/image66.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xml"/><Relationship Id="rId16" Type="http://schemas.openxmlformats.org/officeDocument/2006/relationships/image" Target="../media/image41.jpeg"/><Relationship Id="rId1" Type="http://schemas.openxmlformats.org/officeDocument/2006/relationships/slideLayout" Target="../slideLayouts/slideLayout157.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jpe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21.xml"/><Relationship Id="rId1" Type="http://schemas.openxmlformats.org/officeDocument/2006/relationships/slideLayout" Target="../slideLayouts/slideLayout15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5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5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15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27.xml"/><Relationship Id="rId1" Type="http://schemas.openxmlformats.org/officeDocument/2006/relationships/slideLayout" Target="../slideLayouts/slideLayout57.xml"/><Relationship Id="rId5" Type="http://schemas.openxmlformats.org/officeDocument/2006/relationships/image" Target="../media/image91.jpg"/><Relationship Id="rId4" Type="http://schemas.openxmlformats.org/officeDocument/2006/relationships/image" Target="../media/image9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56.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2.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49.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5.xml"/><Relationship Id="rId1" Type="http://schemas.openxmlformats.org/officeDocument/2006/relationships/slideLayout" Target="../slideLayouts/slideLayout1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54.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54.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Data Solutions Enabler</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6168241"/>
            <a:ext cx="3775585" cy="369332"/>
          </a:xfrm>
          <a:prstGeom prst="rect">
            <a:avLst/>
          </a:prstGeom>
        </p:spPr>
        <p:txBody>
          <a:bodyPr wrap="none">
            <a:spAutoFit/>
          </a:bodyPr>
          <a:lstStyle/>
          <a:p>
            <a:r>
              <a:rPr lang="en-US" dirty="0">
                <a:hlinkClick r:id="rId4"/>
              </a:rPr>
              <a:t>https://github.com/bcafferky/shared</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33592504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0838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0385" y="130183"/>
            <a:ext cx="8824913" cy="489416"/>
          </a:xfrm>
        </p:spPr>
        <p:txBody>
          <a:bodyPr>
            <a:noAutofit/>
          </a:bodyPr>
          <a:lstStyle/>
          <a:p>
            <a:r>
              <a:rPr lang="en-US" dirty="0">
                <a:solidFill>
                  <a:srgbClr val="002060"/>
                </a:solidFill>
                <a:latin typeface="Arial" panose="020B0604020202020204" pitchFamily="34" charset="0"/>
                <a:cs typeface="Arial" panose="020B0604020202020204" pitchFamily="34" charset="0"/>
              </a:rPr>
              <a:t>Scale Up vs. Scale Out</a:t>
            </a:r>
          </a:p>
        </p:txBody>
      </p:sp>
      <p:sp>
        <p:nvSpPr>
          <p:cNvPr id="11" name="Title 1">
            <a:extLst>
              <a:ext uri="{FF2B5EF4-FFF2-40B4-BE49-F238E27FC236}">
                <a16:creationId xmlns:a16="http://schemas.microsoft.com/office/drawing/2014/main" id="{47AF1802-C145-4D88-9F54-632E257E0754}"/>
              </a:ext>
            </a:extLst>
          </p:cNvPr>
          <p:cNvSpPr txBox="1">
            <a:spLocks/>
          </p:cNvSpPr>
          <p:nvPr/>
        </p:nvSpPr>
        <p:spPr>
          <a:xfrm>
            <a:off x="4743063" y="5445807"/>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8886934" y="5480778"/>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Scale Out</a:t>
            </a:r>
          </a:p>
        </p:txBody>
      </p:sp>
      <p:sp>
        <p:nvSpPr>
          <p:cNvPr id="7" name="Title 1">
            <a:extLst>
              <a:ext uri="{FF2B5EF4-FFF2-40B4-BE49-F238E27FC236}">
                <a16:creationId xmlns:a16="http://schemas.microsoft.com/office/drawing/2014/main" id="{021F23EA-BDDE-4CCB-A938-757061E58CC7}"/>
              </a:ext>
            </a:extLst>
          </p:cNvPr>
          <p:cNvSpPr txBox="1">
            <a:spLocks/>
          </p:cNvSpPr>
          <p:nvPr/>
        </p:nvSpPr>
        <p:spPr>
          <a:xfrm>
            <a:off x="272617" y="5379246"/>
            <a:ext cx="3750142"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Open Source</a:t>
            </a:r>
          </a:p>
        </p:txBody>
      </p:sp>
      <p:sp>
        <p:nvSpPr>
          <p:cNvPr id="3" name="Rectangle 2">
            <a:extLst>
              <a:ext uri="{FF2B5EF4-FFF2-40B4-BE49-F238E27FC236}">
                <a16:creationId xmlns:a16="http://schemas.microsoft.com/office/drawing/2014/main" id="{947413F2-42CC-47B9-B94E-6A2AC4316176}"/>
              </a:ext>
            </a:extLst>
          </p:cNvPr>
          <p:cNvSpPr/>
          <p:nvPr/>
        </p:nvSpPr>
        <p:spPr>
          <a:xfrm>
            <a:off x="646889" y="1768778"/>
            <a:ext cx="1768415" cy="9144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Small</a:t>
            </a:r>
          </a:p>
        </p:txBody>
      </p:sp>
      <p:sp>
        <p:nvSpPr>
          <p:cNvPr id="9" name="Rectangle 8">
            <a:extLst>
              <a:ext uri="{FF2B5EF4-FFF2-40B4-BE49-F238E27FC236}">
                <a16:creationId xmlns:a16="http://schemas.microsoft.com/office/drawing/2014/main" id="{725DB1D8-6A25-442F-8E6A-AB4F176750A0}"/>
              </a:ext>
            </a:extLst>
          </p:cNvPr>
          <p:cNvSpPr/>
          <p:nvPr/>
        </p:nvSpPr>
        <p:spPr>
          <a:xfrm>
            <a:off x="8296713" y="1132514"/>
            <a:ext cx="2971154" cy="176049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a:t>
            </a:r>
          </a:p>
          <a:p>
            <a:pPr algn="ctr"/>
            <a:endParaRPr lang="en-US" dirty="0"/>
          </a:p>
          <a:p>
            <a:pPr algn="ctr"/>
            <a:r>
              <a:rPr lang="en-US" dirty="0"/>
              <a:t>HDInsight, Databricks, DW, CosmosDB</a:t>
            </a:r>
          </a:p>
        </p:txBody>
      </p:sp>
      <p:sp>
        <p:nvSpPr>
          <p:cNvPr id="10" name="Rectangle 9">
            <a:extLst>
              <a:ext uri="{FF2B5EF4-FFF2-40B4-BE49-F238E27FC236}">
                <a16:creationId xmlns:a16="http://schemas.microsoft.com/office/drawing/2014/main" id="{59ACBCF3-0A00-4077-A640-DD92FE2F1A68}"/>
              </a:ext>
            </a:extLst>
          </p:cNvPr>
          <p:cNvSpPr/>
          <p:nvPr/>
        </p:nvSpPr>
        <p:spPr>
          <a:xfrm>
            <a:off x="4451768" y="1440974"/>
            <a:ext cx="2369390" cy="12422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Medium</a:t>
            </a:r>
          </a:p>
          <a:p>
            <a:pPr algn="ctr"/>
            <a:endParaRPr lang="en-US" dirty="0"/>
          </a:p>
          <a:p>
            <a:pPr algn="ctr"/>
            <a:r>
              <a:rPr lang="en-US" dirty="0"/>
              <a:t>SQL Server/ML Server</a:t>
            </a:r>
          </a:p>
        </p:txBody>
      </p:sp>
      <p:pic>
        <p:nvPicPr>
          <p:cNvPr id="5" name="Picture 4">
            <a:extLst>
              <a:ext uri="{FF2B5EF4-FFF2-40B4-BE49-F238E27FC236}">
                <a16:creationId xmlns:a16="http://schemas.microsoft.com/office/drawing/2014/main" id="{2A86BBF3-CCE2-4D9D-9E4D-0C008D2B0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39" y="3703040"/>
            <a:ext cx="1434517" cy="1434517"/>
          </a:xfrm>
          <a:prstGeom prst="rect">
            <a:avLst/>
          </a:prstGeom>
          <a:solidFill>
            <a:schemeClr val="bg1"/>
          </a:solidFill>
        </p:spPr>
      </p:pic>
      <p:pic>
        <p:nvPicPr>
          <p:cNvPr id="8" name="Picture 7">
            <a:extLst>
              <a:ext uri="{FF2B5EF4-FFF2-40B4-BE49-F238E27FC236}">
                <a16:creationId xmlns:a16="http://schemas.microsoft.com/office/drawing/2014/main" id="{19B8DCBD-43BB-4B37-AFD6-7712250A8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468" y="3429000"/>
            <a:ext cx="1401990" cy="1725526"/>
          </a:xfrm>
          <a:prstGeom prst="rect">
            <a:avLst/>
          </a:prstGeom>
          <a:solidFill>
            <a:schemeClr val="bg1"/>
          </a:solidFill>
        </p:spPr>
      </p:pic>
      <p:pic>
        <p:nvPicPr>
          <p:cNvPr id="14" name="Picture 13">
            <a:extLst>
              <a:ext uri="{FF2B5EF4-FFF2-40B4-BE49-F238E27FC236}">
                <a16:creationId xmlns:a16="http://schemas.microsoft.com/office/drawing/2014/main" id="{C23B7450-4502-482D-B69B-FF060B8A3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713" y="3087870"/>
            <a:ext cx="2971154" cy="2198048"/>
          </a:xfrm>
          <a:prstGeom prst="rect">
            <a:avLst/>
          </a:prstGeom>
        </p:spPr>
      </p:pic>
      <p:sp>
        <p:nvSpPr>
          <p:cNvPr id="15" name="Title 1">
            <a:extLst>
              <a:ext uri="{FF2B5EF4-FFF2-40B4-BE49-F238E27FC236}">
                <a16:creationId xmlns:a16="http://schemas.microsoft.com/office/drawing/2014/main" id="{D9C25979-A3BD-4D8E-99FA-59EFD7D062B9}"/>
              </a:ext>
            </a:extLst>
          </p:cNvPr>
          <p:cNvSpPr txBox="1">
            <a:spLocks/>
          </p:cNvSpPr>
          <p:nvPr/>
        </p:nvSpPr>
        <p:spPr>
          <a:xfrm>
            <a:off x="75501" y="166685"/>
            <a:ext cx="681185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rial" panose="020B0604020202020204" pitchFamily="34" charset="0"/>
                <a:cs typeface="Arial" panose="020B0604020202020204" pitchFamily="34" charset="0"/>
              </a:rPr>
              <a:t>Moving Up the Scale</a:t>
            </a:r>
          </a:p>
        </p:txBody>
      </p:sp>
      <p:sp>
        <p:nvSpPr>
          <p:cNvPr id="16" name="Title 1">
            <a:extLst>
              <a:ext uri="{FF2B5EF4-FFF2-40B4-BE49-F238E27FC236}">
                <a16:creationId xmlns:a16="http://schemas.microsoft.com/office/drawing/2014/main" id="{763B6436-DB60-486A-98CE-29B75A92828C}"/>
              </a:ext>
            </a:extLst>
          </p:cNvPr>
          <p:cNvSpPr txBox="1">
            <a:spLocks/>
          </p:cNvSpPr>
          <p:nvPr/>
        </p:nvSpPr>
        <p:spPr>
          <a:xfrm>
            <a:off x="646889" y="1196266"/>
            <a:ext cx="1954528"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Megabytes</a:t>
            </a:r>
          </a:p>
        </p:txBody>
      </p:sp>
      <p:sp>
        <p:nvSpPr>
          <p:cNvPr id="17" name="Title 1">
            <a:extLst>
              <a:ext uri="{FF2B5EF4-FFF2-40B4-BE49-F238E27FC236}">
                <a16:creationId xmlns:a16="http://schemas.microsoft.com/office/drawing/2014/main" id="{A03D7645-B2F2-4017-89DD-A67EC0C2DFCA}"/>
              </a:ext>
            </a:extLst>
          </p:cNvPr>
          <p:cNvSpPr txBox="1">
            <a:spLocks/>
          </p:cNvSpPr>
          <p:nvPr/>
        </p:nvSpPr>
        <p:spPr>
          <a:xfrm>
            <a:off x="4809265" y="967731"/>
            <a:ext cx="2078095"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Terabytes</a:t>
            </a:r>
          </a:p>
        </p:txBody>
      </p:sp>
      <p:sp>
        <p:nvSpPr>
          <p:cNvPr id="18" name="Title 1">
            <a:extLst>
              <a:ext uri="{FF2B5EF4-FFF2-40B4-BE49-F238E27FC236}">
                <a16:creationId xmlns:a16="http://schemas.microsoft.com/office/drawing/2014/main" id="{581B86DC-5215-4FE1-BDEB-1085221221D3}"/>
              </a:ext>
            </a:extLst>
          </p:cNvPr>
          <p:cNvSpPr txBox="1">
            <a:spLocks/>
          </p:cNvSpPr>
          <p:nvPr/>
        </p:nvSpPr>
        <p:spPr>
          <a:xfrm>
            <a:off x="8940648" y="631349"/>
            <a:ext cx="232721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bg1"/>
                </a:solidFill>
                <a:latin typeface="Arial" panose="020B0604020202020204" pitchFamily="34" charset="0"/>
                <a:cs typeface="Arial" panose="020B0604020202020204" pitchFamily="34" charset="0"/>
              </a:rPr>
              <a:t>Max = Petabytes+</a:t>
            </a:r>
          </a:p>
        </p:txBody>
      </p:sp>
    </p:spTree>
    <p:extLst>
      <p:ext uri="{BB962C8B-B14F-4D97-AF65-F5344CB8AC3E}">
        <p14:creationId xmlns:p14="http://schemas.microsoft.com/office/powerpoint/2010/main" val="195910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rgbClr val="FFFF00"/>
                </a:solidFill>
                <a:latin typeface="Arial" panose="020B0604020202020204" pitchFamily="34" charset="0"/>
                <a:cs typeface="Arial" panose="020B0604020202020204" pitchFamily="34" charset="0"/>
              </a:rPr>
              <a:t>My Kitchen Drawer</a:t>
            </a:r>
          </a:p>
        </p:txBody>
      </p:sp>
      <p:pic>
        <p:nvPicPr>
          <p:cNvPr id="4" name="Picture 3">
            <a:extLst>
              <a:ext uri="{FF2B5EF4-FFF2-40B4-BE49-F238E27FC236}">
                <a16:creationId xmlns:a16="http://schemas.microsoft.com/office/drawing/2014/main" id="{EEB2E5D4-AAE7-4FA6-9425-0DD668E45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96" y="903915"/>
            <a:ext cx="8402994" cy="5631480"/>
          </a:xfrm>
          <a:prstGeom prst="rect">
            <a:avLst/>
          </a:prstGeom>
        </p:spPr>
      </p:pic>
    </p:spTree>
    <p:extLst>
      <p:ext uri="{BB962C8B-B14F-4D97-AF65-F5344CB8AC3E}">
        <p14:creationId xmlns:p14="http://schemas.microsoft.com/office/powerpoint/2010/main" val="830346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91580"/>
            <a:ext cx="12192000" cy="612396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6" name="Title 3"/>
          <p:cNvSpPr txBox="1">
            <a:spLocks/>
          </p:cNvSpPr>
          <p:nvPr/>
        </p:nvSpPr>
        <p:spPr>
          <a:xfrm>
            <a:off x="174199" y="137544"/>
            <a:ext cx="10692882" cy="59649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latin typeface="Arial Rounded MT Bold" panose="020F0704030504030204" pitchFamily="34" charset="0"/>
              </a:rPr>
              <a:t>The Apache Hadoop Ecosystem</a:t>
            </a:r>
          </a:p>
        </p:txBody>
      </p:sp>
      <p:pic>
        <p:nvPicPr>
          <p:cNvPr id="1026" name="Picture 2" descr="See the source image">
            <a:extLst>
              <a:ext uri="{FF2B5EF4-FFF2-40B4-BE49-F238E27FC236}">
                <a16:creationId xmlns:a16="http://schemas.microsoft.com/office/drawing/2014/main" id="{71C07ADA-6E5D-402F-AD44-9D8FC4074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95" y="926027"/>
            <a:ext cx="11229630" cy="57054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4E88C59-33BE-4C9A-99BE-4B8D5DB579BF}"/>
              </a:ext>
            </a:extLst>
          </p:cNvPr>
          <p:cNvSpPr/>
          <p:nvPr/>
        </p:nvSpPr>
        <p:spPr>
          <a:xfrm>
            <a:off x="9915787" y="865078"/>
            <a:ext cx="1258349"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NoSQL </a:t>
            </a:r>
          </a:p>
          <a:p>
            <a:pPr algn="ctr"/>
            <a:r>
              <a:rPr lang="en-US" sz="1400" dirty="0"/>
              <a:t>Storage</a:t>
            </a:r>
          </a:p>
        </p:txBody>
      </p:sp>
      <p:sp>
        <p:nvSpPr>
          <p:cNvPr id="8" name="Rectangle 7">
            <a:extLst>
              <a:ext uri="{FF2B5EF4-FFF2-40B4-BE49-F238E27FC236}">
                <a16:creationId xmlns:a16="http://schemas.microsoft.com/office/drawing/2014/main" id="{54A9D115-A276-42C3-A7B0-7D7AF8C5FC6E}"/>
              </a:ext>
            </a:extLst>
          </p:cNvPr>
          <p:cNvSpPr/>
          <p:nvPr/>
        </p:nvSpPr>
        <p:spPr>
          <a:xfrm>
            <a:off x="5043973" y="1319962"/>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SQL</a:t>
            </a:r>
          </a:p>
        </p:txBody>
      </p:sp>
      <p:sp>
        <p:nvSpPr>
          <p:cNvPr id="9" name="Rectangle 8">
            <a:extLst>
              <a:ext uri="{FF2B5EF4-FFF2-40B4-BE49-F238E27FC236}">
                <a16:creationId xmlns:a16="http://schemas.microsoft.com/office/drawing/2014/main" id="{00C03B6C-E0FB-4BF6-A274-DE57C6A2C12B}"/>
              </a:ext>
            </a:extLst>
          </p:cNvPr>
          <p:cNvSpPr/>
          <p:nvPr/>
        </p:nvSpPr>
        <p:spPr>
          <a:xfrm>
            <a:off x="3803008" y="3202498"/>
            <a:ext cx="550877" cy="2042188"/>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t>
            </a:r>
          </a:p>
          <a:p>
            <a:pPr algn="ctr"/>
            <a:r>
              <a:rPr lang="en-US" dirty="0"/>
              <a:t>a</a:t>
            </a:r>
          </a:p>
          <a:p>
            <a:pPr algn="ctr"/>
            <a:r>
              <a:rPr lang="en-US" dirty="0"/>
              <a:t>d</a:t>
            </a:r>
          </a:p>
          <a:p>
            <a:pPr algn="ctr"/>
            <a:r>
              <a:rPr lang="en-US" dirty="0"/>
              <a:t>o</a:t>
            </a:r>
          </a:p>
          <a:p>
            <a:pPr algn="ctr"/>
            <a:r>
              <a:rPr lang="en-US" dirty="0"/>
              <a:t>o</a:t>
            </a:r>
          </a:p>
          <a:p>
            <a:pPr algn="ctr"/>
            <a:r>
              <a:rPr lang="en-US" dirty="0"/>
              <a:t>p</a:t>
            </a:r>
          </a:p>
          <a:p>
            <a:pPr algn="ctr"/>
            <a:endParaRPr lang="en-US" dirty="0"/>
          </a:p>
        </p:txBody>
      </p:sp>
      <p:sp>
        <p:nvSpPr>
          <p:cNvPr id="10" name="Rectangle 9">
            <a:extLst>
              <a:ext uri="{FF2B5EF4-FFF2-40B4-BE49-F238E27FC236}">
                <a16:creationId xmlns:a16="http://schemas.microsoft.com/office/drawing/2014/main" id="{C27E7393-9CA5-4B2D-98FC-56E0E708AC76}"/>
              </a:ext>
            </a:extLst>
          </p:cNvPr>
          <p:cNvSpPr/>
          <p:nvPr/>
        </p:nvSpPr>
        <p:spPr>
          <a:xfrm>
            <a:off x="7857934" y="943373"/>
            <a:ext cx="1041043" cy="405471"/>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 Memory MPP</a:t>
            </a:r>
          </a:p>
        </p:txBody>
      </p:sp>
      <p:sp>
        <p:nvSpPr>
          <p:cNvPr id="11" name="Rectangle 10">
            <a:extLst>
              <a:ext uri="{FF2B5EF4-FFF2-40B4-BE49-F238E27FC236}">
                <a16:creationId xmlns:a16="http://schemas.microsoft.com/office/drawing/2014/main" id="{371C3875-78B0-470F-9551-9448731551DF}"/>
              </a:ext>
            </a:extLst>
          </p:cNvPr>
          <p:cNvSpPr/>
          <p:nvPr/>
        </p:nvSpPr>
        <p:spPr>
          <a:xfrm>
            <a:off x="3803008" y="1319962"/>
            <a:ext cx="1029051"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Machine Learning</a:t>
            </a:r>
          </a:p>
        </p:txBody>
      </p:sp>
      <p:sp>
        <p:nvSpPr>
          <p:cNvPr id="12" name="Rectangle 11">
            <a:extLst>
              <a:ext uri="{FF2B5EF4-FFF2-40B4-BE49-F238E27FC236}">
                <a16:creationId xmlns:a16="http://schemas.microsoft.com/office/drawing/2014/main" id="{28E602D0-1B85-4763-8B8B-ADC04F4A7A4C}"/>
              </a:ext>
            </a:extLst>
          </p:cNvPr>
          <p:cNvSpPr/>
          <p:nvPr/>
        </p:nvSpPr>
        <p:spPr>
          <a:xfrm>
            <a:off x="6212481" y="1237470"/>
            <a:ext cx="785553"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ETL</a:t>
            </a:r>
          </a:p>
        </p:txBody>
      </p:sp>
      <p:sp>
        <p:nvSpPr>
          <p:cNvPr id="13" name="Rectangle 12">
            <a:extLst>
              <a:ext uri="{FF2B5EF4-FFF2-40B4-BE49-F238E27FC236}">
                <a16:creationId xmlns:a16="http://schemas.microsoft.com/office/drawing/2014/main" id="{E5932563-694A-4E4F-8EE0-58BBE9847A26}"/>
              </a:ext>
            </a:extLst>
          </p:cNvPr>
          <p:cNvSpPr/>
          <p:nvPr/>
        </p:nvSpPr>
        <p:spPr>
          <a:xfrm>
            <a:off x="5641384" y="5478969"/>
            <a:ext cx="1142194"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Queuing Service</a:t>
            </a:r>
          </a:p>
        </p:txBody>
      </p:sp>
      <p:sp>
        <p:nvSpPr>
          <p:cNvPr id="14" name="Rectangle 13">
            <a:extLst>
              <a:ext uri="{FF2B5EF4-FFF2-40B4-BE49-F238E27FC236}">
                <a16:creationId xmlns:a16="http://schemas.microsoft.com/office/drawing/2014/main" id="{0A7511A7-A7FA-48B1-88E4-6FF9CD7BCDD9}"/>
              </a:ext>
            </a:extLst>
          </p:cNvPr>
          <p:cNvSpPr/>
          <p:nvPr/>
        </p:nvSpPr>
        <p:spPr>
          <a:xfrm>
            <a:off x="7579710" y="5481227"/>
            <a:ext cx="1625541" cy="373216"/>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Move Data to/From SQL Databases</a:t>
            </a:r>
          </a:p>
        </p:txBody>
      </p:sp>
      <p:sp>
        <p:nvSpPr>
          <p:cNvPr id="15" name="Rectangle 14">
            <a:extLst>
              <a:ext uri="{FF2B5EF4-FFF2-40B4-BE49-F238E27FC236}">
                <a16:creationId xmlns:a16="http://schemas.microsoft.com/office/drawing/2014/main" id="{9C0DEF58-5DB9-4C8F-90C6-DE9BB79E3D27}"/>
              </a:ext>
            </a:extLst>
          </p:cNvPr>
          <p:cNvSpPr/>
          <p:nvPr/>
        </p:nvSpPr>
        <p:spPr>
          <a:xfrm>
            <a:off x="1765276" y="5872385"/>
            <a:ext cx="1296706"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6" name="Rectangle 15">
            <a:extLst>
              <a:ext uri="{FF2B5EF4-FFF2-40B4-BE49-F238E27FC236}">
                <a16:creationId xmlns:a16="http://schemas.microsoft.com/office/drawing/2014/main" id="{71B8809E-DB45-4960-9658-3B9748FCFC62}"/>
              </a:ext>
            </a:extLst>
          </p:cNvPr>
          <p:cNvSpPr/>
          <p:nvPr/>
        </p:nvSpPr>
        <p:spPr>
          <a:xfrm>
            <a:off x="1653739" y="1007656"/>
            <a:ext cx="1029051" cy="352247"/>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Streaming</a:t>
            </a:r>
          </a:p>
        </p:txBody>
      </p:sp>
      <p:sp>
        <p:nvSpPr>
          <p:cNvPr id="17" name="Rectangle 16">
            <a:extLst>
              <a:ext uri="{FF2B5EF4-FFF2-40B4-BE49-F238E27FC236}">
                <a16:creationId xmlns:a16="http://schemas.microsoft.com/office/drawing/2014/main" id="{5D804F7D-A853-4F74-A31E-FA7475DE0201}"/>
              </a:ext>
            </a:extLst>
          </p:cNvPr>
          <p:cNvSpPr/>
          <p:nvPr/>
        </p:nvSpPr>
        <p:spPr>
          <a:xfrm>
            <a:off x="510607" y="1237470"/>
            <a:ext cx="1142024" cy="775889"/>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Distributed</a:t>
            </a:r>
          </a:p>
          <a:p>
            <a:pPr algn="ctr"/>
            <a:r>
              <a:rPr lang="en-US" sz="1400" dirty="0"/>
              <a:t>System</a:t>
            </a:r>
          </a:p>
          <a:p>
            <a:pPr algn="ctr"/>
            <a:r>
              <a:rPr lang="en-US" sz="1400" dirty="0"/>
              <a:t>Coordination</a:t>
            </a:r>
          </a:p>
          <a:p>
            <a:pPr algn="ctr"/>
            <a:endParaRPr lang="en-US" dirty="0"/>
          </a:p>
        </p:txBody>
      </p:sp>
      <p:sp>
        <p:nvSpPr>
          <p:cNvPr id="18" name="Rectangle 17">
            <a:extLst>
              <a:ext uri="{FF2B5EF4-FFF2-40B4-BE49-F238E27FC236}">
                <a16:creationId xmlns:a16="http://schemas.microsoft.com/office/drawing/2014/main" id="{9FE51DE6-4D7A-48EC-80B1-244B6EF77DCE}"/>
              </a:ext>
            </a:extLst>
          </p:cNvPr>
          <p:cNvSpPr/>
          <p:nvPr/>
        </p:nvSpPr>
        <p:spPr>
          <a:xfrm>
            <a:off x="7732464" y="3782067"/>
            <a:ext cx="515882" cy="1341615"/>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a:p>
            <a:pPr algn="ctr"/>
            <a:r>
              <a:rPr lang="en-US" dirty="0"/>
              <a:t>A </a:t>
            </a:r>
          </a:p>
          <a:p>
            <a:pPr algn="ctr"/>
            <a:r>
              <a:rPr lang="en-US" dirty="0"/>
              <a:t>T</a:t>
            </a:r>
          </a:p>
          <a:p>
            <a:pPr algn="ctr"/>
            <a:r>
              <a:rPr lang="en-US" dirty="0"/>
              <a:t>C</a:t>
            </a:r>
          </a:p>
          <a:p>
            <a:pPr algn="ctr"/>
            <a:r>
              <a:rPr lang="en-US" dirty="0"/>
              <a:t>H</a:t>
            </a:r>
          </a:p>
        </p:txBody>
      </p:sp>
      <p:sp>
        <p:nvSpPr>
          <p:cNvPr id="19" name="Rectangle 18">
            <a:extLst>
              <a:ext uri="{FF2B5EF4-FFF2-40B4-BE49-F238E27FC236}">
                <a16:creationId xmlns:a16="http://schemas.microsoft.com/office/drawing/2014/main" id="{3AB81A3C-F9E6-4BF9-B37A-2F380EDE27AE}"/>
              </a:ext>
            </a:extLst>
          </p:cNvPr>
          <p:cNvSpPr/>
          <p:nvPr/>
        </p:nvSpPr>
        <p:spPr>
          <a:xfrm>
            <a:off x="7677334" y="2694590"/>
            <a:ext cx="1142024" cy="306970"/>
          </a:xfrm>
          <a:prstGeom prst="rect">
            <a:avLst/>
          </a:prstGeom>
          <a:solidFill>
            <a:srgbClr val="C0000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Time</a:t>
            </a:r>
          </a:p>
        </p:txBody>
      </p:sp>
      <p:sp>
        <p:nvSpPr>
          <p:cNvPr id="20" name="Rectangle 19">
            <a:extLst>
              <a:ext uri="{FF2B5EF4-FFF2-40B4-BE49-F238E27FC236}">
                <a16:creationId xmlns:a16="http://schemas.microsoft.com/office/drawing/2014/main" id="{F1682A1D-F4C8-49FA-89A6-0E47AB19BA75}"/>
              </a:ext>
            </a:extLst>
          </p:cNvPr>
          <p:cNvSpPr/>
          <p:nvPr/>
        </p:nvSpPr>
        <p:spPr>
          <a:xfrm>
            <a:off x="2826712" y="1146108"/>
            <a:ext cx="818245" cy="562063"/>
          </a:xfrm>
          <a:prstGeom prst="rect">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 Text</a:t>
            </a:r>
          </a:p>
          <a:p>
            <a:pPr algn="ctr"/>
            <a:r>
              <a:rPr lang="en-US" sz="1400" dirty="0"/>
              <a:t>Search</a:t>
            </a:r>
          </a:p>
        </p:txBody>
      </p:sp>
      <p:sp>
        <p:nvSpPr>
          <p:cNvPr id="2" name="Callout: Line 1">
            <a:extLst>
              <a:ext uri="{FF2B5EF4-FFF2-40B4-BE49-F238E27FC236}">
                <a16:creationId xmlns:a16="http://schemas.microsoft.com/office/drawing/2014/main" id="{5507CB24-0A97-4297-89AF-3EA4CB7DCA85}"/>
              </a:ext>
            </a:extLst>
          </p:cNvPr>
          <p:cNvSpPr/>
          <p:nvPr/>
        </p:nvSpPr>
        <p:spPr>
          <a:xfrm>
            <a:off x="9782427" y="154758"/>
            <a:ext cx="1391709" cy="562063"/>
          </a:xfrm>
          <a:prstGeom prst="borderCallout1">
            <a:avLst>
              <a:gd name="adj1" fmla="val 18750"/>
              <a:gd name="adj2" fmla="val -8333"/>
              <a:gd name="adj3" fmla="val 306530"/>
              <a:gd name="adj4" fmla="val -99817"/>
            </a:avLst>
          </a:prstGeom>
          <a:solidFill>
            <a:srgbClr val="703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Databricks</a:t>
            </a:r>
          </a:p>
          <a:p>
            <a:pPr algn="ctr"/>
            <a:r>
              <a:rPr lang="en-US" dirty="0"/>
              <a:t>HDInsight</a:t>
            </a:r>
          </a:p>
        </p:txBody>
      </p:sp>
    </p:spTree>
    <p:extLst>
      <p:ext uri="{BB962C8B-B14F-4D97-AF65-F5344CB8AC3E}">
        <p14:creationId xmlns:p14="http://schemas.microsoft.com/office/powerpoint/2010/main" val="4762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effectLst>
                <a:outerShdw blurRad="50800" dist="50800" dir="4980000" algn="ctr" rotWithShape="0">
                  <a:srgbClr val="000000">
                    <a:alpha val="43137"/>
                  </a:srgbClr>
                </a:outerShdw>
              </a:effectLst>
              <a:latin typeface="Arial" panose="020B0604020202020204" pitchFamily="34" charset="0"/>
              <a:cs typeface="Arial" panose="020B0604020202020204" pitchFamily="34" charset="0"/>
            </a:endParaRPr>
          </a:p>
        </p:txBody>
      </p:sp>
      <p:sp>
        <p:nvSpPr>
          <p:cNvPr id="6" name="Title 3"/>
          <p:cNvSpPr txBox="1">
            <a:spLocks/>
          </p:cNvSpPr>
          <p:nvPr/>
        </p:nvSpPr>
        <p:spPr>
          <a:xfrm>
            <a:off x="352211" y="4078790"/>
            <a:ext cx="10728166" cy="5156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endParaRPr lang="en-US" sz="4000" dirty="0">
              <a:solidFill>
                <a:schemeClr val="bg1"/>
              </a:solidFill>
              <a:latin typeface="Arial Rounded MT Bold" panose="020F0704030504030204" pitchFamily="34" charset="0"/>
            </a:endParaRPr>
          </a:p>
          <a:p>
            <a:pPr algn="l"/>
            <a:r>
              <a:rPr lang="en-US" sz="4000" dirty="0">
                <a:solidFill>
                  <a:schemeClr val="bg1"/>
                </a:solidFill>
                <a:latin typeface="Arial" panose="020B0604020202020204" pitchFamily="34" charset="0"/>
                <a:cs typeface="Arial" panose="020B0604020202020204" pitchFamily="34" charset="0"/>
              </a:rPr>
              <a:t>Big Hadoop is the Apache Project</a:t>
            </a:r>
          </a:p>
          <a:p>
            <a:pPr algn="l"/>
            <a:endParaRPr lang="en-US" sz="4000" dirty="0">
              <a:solidFill>
                <a:schemeClr val="bg1"/>
              </a:solidFill>
              <a:latin typeface="Arial" panose="020B0604020202020204" pitchFamily="34" charset="0"/>
              <a:cs typeface="Arial" panose="020B0604020202020204" pitchFamily="34" charset="0"/>
            </a:endParaRPr>
          </a:p>
          <a:p>
            <a:pPr algn="l"/>
            <a:r>
              <a:rPr lang="en-US" sz="4000" dirty="0">
                <a:solidFill>
                  <a:schemeClr val="bg1"/>
                </a:solidFill>
                <a:latin typeface="Arial" panose="020B0604020202020204" pitchFamily="34" charset="0"/>
                <a:cs typeface="Arial" panose="020B0604020202020204" pitchFamily="34" charset="0"/>
              </a:rPr>
              <a:t>Little Hadoop (Map/Reduce) writes to Disk</a:t>
            </a:r>
          </a:p>
          <a:p>
            <a:pPr algn="l"/>
            <a:endParaRPr lang="en-US" sz="4000" dirty="0">
              <a:solidFill>
                <a:schemeClr val="bg1"/>
              </a:solidFill>
              <a:latin typeface="Arial" panose="020B0604020202020204" pitchFamily="34" charset="0"/>
              <a:cs typeface="Arial" panose="020B0604020202020204" pitchFamily="34" charset="0"/>
            </a:endParaRPr>
          </a:p>
          <a:p>
            <a:pPr algn="l"/>
            <a:r>
              <a:rPr lang="en-US" sz="4000" dirty="0">
                <a:solidFill>
                  <a:schemeClr val="bg1"/>
                </a:solidFill>
                <a:latin typeface="Arial" panose="020B0604020202020204" pitchFamily="34" charset="0"/>
                <a:cs typeface="Arial" panose="020B0604020202020204" pitchFamily="34" charset="0"/>
              </a:rPr>
              <a:t>Spark Works In Memory</a:t>
            </a:r>
          </a:p>
        </p:txBody>
      </p:sp>
      <p:sp>
        <p:nvSpPr>
          <p:cNvPr id="5" name="Title 1">
            <a:extLst>
              <a:ext uri="{FF2B5EF4-FFF2-40B4-BE49-F238E27FC236}">
                <a16:creationId xmlns:a16="http://schemas.microsoft.com/office/drawing/2014/main" id="{0CB9547E-E6B5-4347-8FC8-CFF41E97849E}"/>
              </a:ext>
            </a:extLst>
          </p:cNvPr>
          <p:cNvSpPr txBox="1">
            <a:spLocks/>
          </p:cNvSpPr>
          <p:nvPr/>
        </p:nvSpPr>
        <p:spPr>
          <a:xfrm>
            <a:off x="215153" y="182280"/>
            <a:ext cx="8824913"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00"/>
                </a:solidFill>
                <a:latin typeface="Arial" panose="020B0604020202020204" pitchFamily="34" charset="0"/>
                <a:cs typeface="Arial" panose="020B0604020202020204" pitchFamily="34" charset="0"/>
              </a:rPr>
              <a:t>The Two Hadoops</a:t>
            </a:r>
          </a:p>
        </p:txBody>
      </p:sp>
    </p:spTree>
    <p:extLst>
      <p:ext uri="{BB962C8B-B14F-4D97-AF65-F5344CB8AC3E}">
        <p14:creationId xmlns:p14="http://schemas.microsoft.com/office/powerpoint/2010/main" val="268248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37" y="1908997"/>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29" name="Picture 2" descr="Image result for python">
            <a:extLst>
              <a:ext uri="{FF2B5EF4-FFF2-40B4-BE49-F238E27FC236}">
                <a16:creationId xmlns:a16="http://schemas.microsoft.com/office/drawing/2014/main" id="{31743FE5-2FB3-41BE-85D4-795CD44B2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pic>
        <p:nvPicPr>
          <p:cNvPr id="35" name="Picture 2" descr="Image result for python">
            <a:extLst>
              <a:ext uri="{FF2B5EF4-FFF2-40B4-BE49-F238E27FC236}">
                <a16:creationId xmlns:a16="http://schemas.microsoft.com/office/drawing/2014/main" id="{0DBE3ACB-C91C-4DCB-B02E-70B9ED794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86" y="1925603"/>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4" name="Picture 3">
            <a:extLst>
              <a:ext uri="{FF2B5EF4-FFF2-40B4-BE49-F238E27FC236}">
                <a16:creationId xmlns:a16="http://schemas.microsoft.com/office/drawing/2014/main" id="{D2A2B600-FAE3-4BDE-ADD5-42C5BB650197}"/>
              </a:ext>
            </a:extLst>
          </p:cNvPr>
          <p:cNvPicPr>
            <a:picLocks noChangeAspect="1"/>
          </p:cNvPicPr>
          <p:nvPr/>
        </p:nvPicPr>
        <p:blipFill>
          <a:blip r:embed="rId8"/>
          <a:stretch>
            <a:fillRect/>
          </a:stretch>
        </p:blipFill>
        <p:spPr>
          <a:xfrm>
            <a:off x="2325190" y="1229099"/>
            <a:ext cx="659888" cy="654812"/>
          </a:xfrm>
          <a:prstGeom prst="rect">
            <a:avLst/>
          </a:prstGeom>
        </p:spPr>
      </p:pic>
      <p:sp>
        <p:nvSpPr>
          <p:cNvPr id="9" name="TextBox 8">
            <a:extLst>
              <a:ext uri="{FF2B5EF4-FFF2-40B4-BE49-F238E27FC236}">
                <a16:creationId xmlns:a16="http://schemas.microsoft.com/office/drawing/2014/main" id="{6C7F017D-F83F-4F88-8A8F-D6BE3DA975CC}"/>
              </a:ext>
            </a:extLst>
          </p:cNvPr>
          <p:cNvSpPr txBox="1"/>
          <p:nvPr/>
        </p:nvSpPr>
        <p:spPr>
          <a:xfrm>
            <a:off x="2200690" y="1004741"/>
            <a:ext cx="931665" cy="215444"/>
          </a:xfrm>
          <a:prstGeom prst="rect">
            <a:avLst/>
          </a:prstGeom>
          <a:noFill/>
        </p:spPr>
        <p:txBody>
          <a:bodyPr wrap="none" rtlCol="0">
            <a:spAutoFit/>
          </a:bodyPr>
          <a:lstStyle/>
          <a:p>
            <a:r>
              <a:rPr lang="en-US" sz="800" dirty="0">
                <a:solidFill>
                  <a:schemeClr val="bg1"/>
                </a:solidFill>
              </a:rPr>
              <a:t>ML Workbench</a:t>
            </a:r>
          </a:p>
        </p:txBody>
      </p:sp>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569" y="3540251"/>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208803" y="4287330"/>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7246" y="3516856"/>
            <a:ext cx="1315497" cy="68827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4223033" y="4267343"/>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5547" y="351712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6084711" y="4284501"/>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04121" y="2175222"/>
            <a:ext cx="1662401" cy="13269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8"/>
          <a:stretch>
            <a:fillRect/>
          </a:stretch>
        </p:blipFill>
        <p:spPr>
          <a:xfrm>
            <a:off x="3260341" y="1201167"/>
            <a:ext cx="793069" cy="696745"/>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a:cxnSpLocks/>
          </p:cNvCxnSpPr>
          <p:nvPr/>
        </p:nvCxnSpPr>
        <p:spPr>
          <a:xfrm flipH="1">
            <a:off x="3260341" y="2012954"/>
            <a:ext cx="440800" cy="14771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4337891" y="4533619"/>
            <a:ext cx="1763624" cy="230832"/>
          </a:xfrm>
          <a:prstGeom prst="rect">
            <a:avLst/>
          </a:prstGeom>
          <a:noFill/>
        </p:spPr>
        <p:txBody>
          <a:bodyPr wrap="none" rtlCol="0">
            <a:spAutoFit/>
          </a:bodyPr>
          <a:lstStyle/>
          <a:p>
            <a:r>
              <a:rPr lang="en-US" sz="900" dirty="0">
                <a:solidFill>
                  <a:schemeClr val="bg1"/>
                </a:solidFill>
              </a:rPr>
              <a:t>Massively Parallel Processing</a:t>
            </a:r>
          </a:p>
        </p:txBody>
      </p:sp>
      <p:pic>
        <p:nvPicPr>
          <p:cNvPr id="10" name="Picture 9">
            <a:extLst>
              <a:ext uri="{FF2B5EF4-FFF2-40B4-BE49-F238E27FC236}">
                <a16:creationId xmlns:a16="http://schemas.microsoft.com/office/drawing/2014/main" id="{407F4BE1-B2A5-4C2C-B519-202972A4EB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6856" y="1269808"/>
            <a:ext cx="780290" cy="780290"/>
          </a:xfrm>
          <a:prstGeom prst="rect">
            <a:avLst/>
          </a:prstGeom>
          <a:solidFill>
            <a:schemeClr val="bg1"/>
          </a:solidFill>
        </p:spPr>
      </p:pic>
      <p:sp>
        <p:nvSpPr>
          <p:cNvPr id="60" name="TextBox 59">
            <a:extLst>
              <a:ext uri="{FF2B5EF4-FFF2-40B4-BE49-F238E27FC236}">
                <a16:creationId xmlns:a16="http://schemas.microsoft.com/office/drawing/2014/main" id="{C362F7E8-AB70-489B-A7CF-474DFBFAD5BD}"/>
              </a:ext>
            </a:extLst>
          </p:cNvPr>
          <p:cNvSpPr txBox="1"/>
          <p:nvPr/>
        </p:nvSpPr>
        <p:spPr>
          <a:xfrm>
            <a:off x="7540281" y="2081689"/>
            <a:ext cx="1233286" cy="461665"/>
          </a:xfrm>
          <a:prstGeom prst="rect">
            <a:avLst/>
          </a:prstGeom>
          <a:noFill/>
        </p:spPr>
        <p:txBody>
          <a:bodyPr wrap="none" rtlCol="0">
            <a:spAutoFit/>
          </a:bodyPr>
          <a:lstStyle/>
          <a:p>
            <a:pPr algn="ctr"/>
            <a:r>
              <a:rPr lang="en-US" sz="1200" dirty="0">
                <a:solidFill>
                  <a:schemeClr val="bg1"/>
                </a:solidFill>
              </a:rPr>
              <a:t>Azure Cognitive</a:t>
            </a:r>
          </a:p>
          <a:p>
            <a:pPr algn="ctr"/>
            <a:r>
              <a:rPr lang="en-US" sz="1200" dirty="0">
                <a:solidFill>
                  <a:schemeClr val="bg1"/>
                </a:solidFill>
              </a:rPr>
              <a:t>Services</a:t>
            </a:r>
          </a:p>
        </p:txBody>
      </p:sp>
      <p:sp>
        <p:nvSpPr>
          <p:cNvPr id="61" name="TextBox 60">
            <a:extLst>
              <a:ext uri="{FF2B5EF4-FFF2-40B4-BE49-F238E27FC236}">
                <a16:creationId xmlns:a16="http://schemas.microsoft.com/office/drawing/2014/main" id="{70D784A9-1E4A-4B88-A5E7-4C58BAFD78AA}"/>
              </a:ext>
            </a:extLst>
          </p:cNvPr>
          <p:cNvSpPr txBox="1"/>
          <p:nvPr/>
        </p:nvSpPr>
        <p:spPr>
          <a:xfrm>
            <a:off x="6482822" y="4688576"/>
            <a:ext cx="855875" cy="276999"/>
          </a:xfrm>
          <a:prstGeom prst="rect">
            <a:avLst/>
          </a:prstGeom>
          <a:noFill/>
        </p:spPr>
        <p:txBody>
          <a:bodyPr wrap="none" rtlCol="0">
            <a:spAutoFit/>
          </a:bodyPr>
          <a:lstStyle/>
          <a:p>
            <a:pPr algn="ctr"/>
            <a:r>
              <a:rPr lang="en-US" sz="1200" dirty="0">
                <a:solidFill>
                  <a:schemeClr val="bg1"/>
                </a:solidFill>
              </a:rPr>
              <a:t>In Preview</a:t>
            </a:r>
          </a:p>
        </p:txBody>
      </p:sp>
      <p:sp>
        <p:nvSpPr>
          <p:cNvPr id="13" name="Oval 12">
            <a:extLst>
              <a:ext uri="{FF2B5EF4-FFF2-40B4-BE49-F238E27FC236}">
                <a16:creationId xmlns:a16="http://schemas.microsoft.com/office/drawing/2014/main" id="{67C44F1C-0553-4959-9150-A51A975F39B6}"/>
              </a:ext>
            </a:extLst>
          </p:cNvPr>
          <p:cNvSpPr/>
          <p:nvPr/>
        </p:nvSpPr>
        <p:spPr bwMode="auto">
          <a:xfrm>
            <a:off x="9116176" y="5294291"/>
            <a:ext cx="1751178" cy="831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Cloudera via Marketplace</a:t>
            </a:r>
          </a:p>
        </p:txBody>
      </p:sp>
      <p:cxnSp>
        <p:nvCxnSpPr>
          <p:cNvPr id="62" name="Straight Arrow Connector 61">
            <a:extLst>
              <a:ext uri="{FF2B5EF4-FFF2-40B4-BE49-F238E27FC236}">
                <a16:creationId xmlns:a16="http://schemas.microsoft.com/office/drawing/2014/main" id="{CBF4543E-53EB-450D-844A-053373E96A53}"/>
              </a:ext>
            </a:extLst>
          </p:cNvPr>
          <p:cNvCxnSpPr>
            <a:cxnSpLocks/>
          </p:cNvCxnSpPr>
          <p:nvPr/>
        </p:nvCxnSpPr>
        <p:spPr>
          <a:xfrm>
            <a:off x="10023483" y="2884612"/>
            <a:ext cx="959161" cy="599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67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a:extLst>
              <a:ext uri="{FF2B5EF4-FFF2-40B4-BE49-F238E27FC236}">
                <a16:creationId xmlns:a16="http://schemas.microsoft.com/office/drawing/2014/main" id="{E8DE5C5A-1BD7-412B-9174-219568712064}"/>
              </a:ext>
            </a:extLst>
          </p:cNvPr>
          <p:cNvPicPr>
            <a:picLocks noChangeAspect="1"/>
          </p:cNvPicPr>
          <p:nvPr/>
        </p:nvPicPr>
        <p:blipFill>
          <a:blip r:embed="rId3"/>
          <a:stretch>
            <a:fillRect/>
          </a:stretch>
        </p:blipFill>
        <p:spPr>
          <a:xfrm>
            <a:off x="2097" y="0"/>
            <a:ext cx="12192000" cy="6236975"/>
          </a:xfrm>
          <a:prstGeom prst="rect">
            <a:avLst/>
          </a:prstGeom>
        </p:spPr>
      </p:pic>
      <p:sp>
        <p:nvSpPr>
          <p:cNvPr id="141" name="TextBox 140">
            <a:extLst>
              <a:ext uri="{FF2B5EF4-FFF2-40B4-BE49-F238E27FC236}">
                <a16:creationId xmlns:a16="http://schemas.microsoft.com/office/drawing/2014/main" id="{CBA13A37-E31C-4B73-9E01-D560CAE6DA02}"/>
              </a:ext>
            </a:extLst>
          </p:cNvPr>
          <p:cNvSpPr txBox="1"/>
          <p:nvPr/>
        </p:nvSpPr>
        <p:spPr bwMode="auto">
          <a:xfrm>
            <a:off x="5410200" y="228600"/>
            <a:ext cx="51427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spcBef>
                <a:spcPct val="20000"/>
              </a:spcBef>
            </a:pPr>
            <a:r>
              <a:rPr lang="en-US" sz="2800" dirty="0">
                <a:solidFill>
                  <a:schemeClr val="bg1"/>
                </a:solidFill>
                <a:latin typeface="Century Gothic" panose="020B0502020202020204" pitchFamily="34" charset="0"/>
              </a:rPr>
              <a:t>Steps to Predictive Modeling</a:t>
            </a:r>
          </a:p>
        </p:txBody>
      </p:sp>
    </p:spTree>
    <p:extLst>
      <p:ext uri="{BB962C8B-B14F-4D97-AF65-F5344CB8AC3E}">
        <p14:creationId xmlns:p14="http://schemas.microsoft.com/office/powerpoint/2010/main" val="2545504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15472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p:txBody>
          <a:bodyPr/>
          <a:lstStyle/>
          <a:p>
            <a:r>
              <a:rPr lang="en-US" dirty="0"/>
              <a:t>Demonstration</a:t>
            </a:r>
          </a:p>
        </p:txBody>
      </p:sp>
      <p:sp>
        <p:nvSpPr>
          <p:cNvPr id="5" name="Rectangle 4">
            <a:extLst>
              <a:ext uri="{FF2B5EF4-FFF2-40B4-BE49-F238E27FC236}">
                <a16:creationId xmlns:a16="http://schemas.microsoft.com/office/drawing/2014/main" id="{CDEC39FF-28EE-497C-A4F9-09C79FBB2C7C}"/>
              </a:ext>
            </a:extLst>
          </p:cNvPr>
          <p:cNvSpPr/>
          <p:nvPr/>
        </p:nvSpPr>
        <p:spPr>
          <a:xfrm>
            <a:off x="478397" y="3174666"/>
            <a:ext cx="2178289" cy="369332"/>
          </a:xfrm>
          <a:prstGeom prst="rect">
            <a:avLst/>
          </a:prstGeom>
        </p:spPr>
        <p:txBody>
          <a:bodyPr wrap="none">
            <a:spAutoFit/>
          </a:bodyPr>
          <a:lstStyle/>
          <a:p>
            <a:r>
              <a:rPr lang="en-US" dirty="0" err="1">
                <a:latin typeface="&amp;quot"/>
              </a:rPr>
              <a:t>binu_diabetes_demo</a:t>
            </a:r>
            <a:endParaRPr lang="en-US" dirty="0"/>
          </a:p>
        </p:txBody>
      </p:sp>
    </p:spTree>
    <p:extLst>
      <p:ext uri="{BB962C8B-B14F-4D97-AF65-F5344CB8AC3E}">
        <p14:creationId xmlns:p14="http://schemas.microsoft.com/office/powerpoint/2010/main" val="162650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87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1999" cy="890465"/>
          </a:xfrm>
          <a:solidFill>
            <a:schemeClr val="tx1"/>
          </a:solidFill>
        </p:spPr>
        <p:txBody>
          <a:bodyPr/>
          <a:lstStyle/>
          <a:p>
            <a:pPr algn="ctr"/>
            <a:r>
              <a:rPr lang="en-US" sz="3600" dirty="0">
                <a:solidFill>
                  <a:schemeClr val="tx1"/>
                </a:solidFill>
                <a:latin typeface="Arial" panose="020B0604020202020204" pitchFamily="34" charset="0"/>
                <a:cs typeface="Arial" panose="020B0604020202020204" pitchFamily="34" charset="0"/>
              </a:rPr>
              <a:t>Azure </a:t>
            </a:r>
            <a:r>
              <a:rPr lang="en-US" sz="3600" dirty="0">
                <a:solidFill>
                  <a:srgbClr val="002060"/>
                </a:solidFill>
                <a:latin typeface="Arial" panose="020B0604020202020204" pitchFamily="34" charset="0"/>
                <a:cs typeface="Arial" panose="020B0604020202020204" pitchFamily="34" charset="0"/>
              </a:rPr>
              <a:t>Supported Machine Learning Approaches</a:t>
            </a:r>
            <a:endParaRPr lang="en-US" sz="4400" dirty="0">
              <a:solidFill>
                <a:srgbClr val="002060"/>
              </a:solidFill>
              <a:latin typeface="Arial" panose="020B0604020202020204" pitchFamily="34" charset="0"/>
              <a:cs typeface="Arial" panose="020B0604020202020204" pitchFamily="34" charset="0"/>
            </a:endParaRPr>
          </a:p>
        </p:txBody>
      </p:sp>
      <p:sp>
        <p:nvSpPr>
          <p:cNvPr id="3" name="Rectangle: Rounded Corners 2">
            <a:extLst>
              <a:ext uri="{FF2B5EF4-FFF2-40B4-BE49-F238E27FC236}">
                <a16:creationId xmlns:a16="http://schemas.microsoft.com/office/drawing/2014/main" id="{3DA5D9D4-A07D-4818-9C93-90CD8CEC305B}"/>
              </a:ext>
            </a:extLst>
          </p:cNvPr>
          <p:cNvSpPr/>
          <p:nvPr/>
        </p:nvSpPr>
        <p:spPr>
          <a:xfrm>
            <a:off x="151045" y="1862196"/>
            <a:ext cx="2793535" cy="3674378"/>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Scalable</a:t>
            </a:r>
          </a:p>
          <a:p>
            <a:pPr algn="ctr"/>
            <a:endParaRPr lang="en-US" dirty="0"/>
          </a:p>
          <a:p>
            <a:pPr marL="285750" indent="-285750">
              <a:buFont typeface="Arial" panose="020B0604020202020204" pitchFamily="34" charset="0"/>
              <a:buChar char="•"/>
            </a:pPr>
            <a:r>
              <a:rPr lang="en-US" dirty="0"/>
              <a:t>Poor Scalability</a:t>
            </a:r>
          </a:p>
          <a:p>
            <a:pPr marL="285750" indent="-285750">
              <a:buFont typeface="Arial" panose="020B0604020202020204" pitchFamily="34" charset="0"/>
              <a:buChar char="•"/>
            </a:pPr>
            <a:r>
              <a:rPr lang="en-US" dirty="0"/>
              <a:t>Language Dependent</a:t>
            </a:r>
          </a:p>
          <a:p>
            <a:pPr marL="285750" indent="-285750">
              <a:buFont typeface="Arial" panose="020B0604020202020204" pitchFamily="34" charset="0"/>
              <a:buChar char="•"/>
            </a:pPr>
            <a:r>
              <a:rPr lang="en-US" dirty="0"/>
              <a:t>Model Performance Varies</a:t>
            </a:r>
          </a:p>
          <a:p>
            <a:pPr marL="285750" indent="-285750">
              <a:buFont typeface="Arial" panose="020B0604020202020204" pitchFamily="34" charset="0"/>
              <a:buChar char="•"/>
            </a:pPr>
            <a:endParaRPr lang="en-US" dirty="0"/>
          </a:p>
          <a:p>
            <a:r>
              <a:rPr lang="en-US" dirty="0"/>
              <a:t>Examples:</a:t>
            </a:r>
          </a:p>
          <a:p>
            <a:endParaRPr lang="en-US" dirty="0"/>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7" name="Rectangle: Rounded Corners 6">
            <a:extLst>
              <a:ext uri="{FF2B5EF4-FFF2-40B4-BE49-F238E27FC236}">
                <a16:creationId xmlns:a16="http://schemas.microsoft.com/office/drawing/2014/main" id="{E669869E-5B5E-43A5-B297-8BB8590695BC}"/>
              </a:ext>
            </a:extLst>
          </p:cNvPr>
          <p:cNvSpPr/>
          <p:nvPr/>
        </p:nvSpPr>
        <p:spPr>
          <a:xfrm>
            <a:off x="9334196" y="1828641"/>
            <a:ext cx="2681682" cy="3707933"/>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a:p>
            <a:pPr algn="ctr"/>
            <a:endParaRPr lang="en-US" dirty="0"/>
          </a:p>
          <a:p>
            <a:pPr marL="285750" indent="-285750">
              <a:buFont typeface="Arial" panose="020B0604020202020204" pitchFamily="34" charset="0"/>
              <a:buChar char="•"/>
            </a:pPr>
            <a:r>
              <a:rPr lang="en-US" dirty="0"/>
              <a:t>Pre Trained</a:t>
            </a:r>
          </a:p>
          <a:p>
            <a:pPr marL="285750" indent="-285750">
              <a:buFont typeface="Arial" panose="020B0604020202020204" pitchFamily="34" charset="0"/>
              <a:buChar char="•"/>
            </a:pPr>
            <a:r>
              <a:rPr lang="en-US" dirty="0"/>
              <a:t>Easy to Use</a:t>
            </a:r>
          </a:p>
          <a:p>
            <a:pPr marL="285750" indent="-285750">
              <a:buFont typeface="Arial" panose="020B0604020202020204" pitchFamily="34" charset="0"/>
              <a:buChar char="•"/>
            </a:pPr>
            <a:r>
              <a:rPr lang="en-US" dirty="0"/>
              <a:t>Fitted to a Purpose</a:t>
            </a:r>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r>
              <a:rPr lang="en-US" sz="1200" dirty="0"/>
              <a:t>Cognitive Services</a:t>
            </a:r>
          </a:p>
          <a:p>
            <a:endParaRPr lang="en-US" dirty="0"/>
          </a:p>
          <a:p>
            <a:endParaRPr lang="en-US" dirty="0"/>
          </a:p>
        </p:txBody>
      </p:sp>
      <p:sp>
        <p:nvSpPr>
          <p:cNvPr id="8" name="Rectangle: Rounded Corners 7">
            <a:extLst>
              <a:ext uri="{FF2B5EF4-FFF2-40B4-BE49-F238E27FC236}">
                <a16:creationId xmlns:a16="http://schemas.microsoft.com/office/drawing/2014/main" id="{751140EE-65B6-4A0F-A7D0-DC38816934A0}"/>
              </a:ext>
            </a:extLst>
          </p:cNvPr>
          <p:cNvSpPr/>
          <p:nvPr/>
        </p:nvSpPr>
        <p:spPr>
          <a:xfrm>
            <a:off x="3212095" y="1862197"/>
            <a:ext cx="2793535" cy="3674377"/>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Very High Scalability</a:t>
            </a:r>
          </a:p>
          <a:p>
            <a:pPr marL="285750" indent="-285750">
              <a:buFont typeface="Arial" panose="020B0604020202020204" pitchFamily="34" charset="0"/>
              <a:buChar char="•"/>
            </a:pPr>
            <a:r>
              <a:rPr lang="en-US" dirty="0"/>
              <a:t>General API</a:t>
            </a:r>
          </a:p>
          <a:p>
            <a:pPr marL="285750" indent="-285750">
              <a:buFont typeface="Arial" panose="020B0604020202020204" pitchFamily="34" charset="0"/>
              <a:buChar char="•"/>
            </a:pPr>
            <a:endParaRPr lang="en-US" dirty="0"/>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Rectangle: Rounded Corners 8">
            <a:extLst>
              <a:ext uri="{FF2B5EF4-FFF2-40B4-BE49-F238E27FC236}">
                <a16:creationId xmlns:a16="http://schemas.microsoft.com/office/drawing/2014/main" id="{3B69EE7A-7F57-464E-927F-B25D6BDC753C}"/>
              </a:ext>
            </a:extLst>
          </p:cNvPr>
          <p:cNvSpPr/>
          <p:nvPr/>
        </p:nvSpPr>
        <p:spPr>
          <a:xfrm>
            <a:off x="6273145" y="1862197"/>
            <a:ext cx="2793535" cy="3674377"/>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Scalability</a:t>
            </a:r>
          </a:p>
          <a:p>
            <a:pPr marL="285750" indent="-285750">
              <a:buFont typeface="Arial" panose="020B0604020202020204" pitchFamily="34" charset="0"/>
              <a:buChar char="•"/>
            </a:pPr>
            <a:r>
              <a:rPr lang="en-US" dirty="0"/>
              <a:t>Support</a:t>
            </a:r>
          </a:p>
          <a:p>
            <a:pPr marL="285750" indent="-285750">
              <a:buFont typeface="Arial" panose="020B0604020202020204" pitchFamily="34" charset="0"/>
              <a:buChar char="•"/>
            </a:pPr>
            <a:endParaRPr lang="en-US" dirty="0"/>
          </a:p>
          <a:p>
            <a:endParaRPr lang="en-US" dirty="0"/>
          </a:p>
          <a:p>
            <a:endParaRPr lang="en-US" dirty="0"/>
          </a:p>
          <a:p>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Arrow: Left-Right 3">
            <a:extLst>
              <a:ext uri="{FF2B5EF4-FFF2-40B4-BE49-F238E27FC236}">
                <a16:creationId xmlns:a16="http://schemas.microsoft.com/office/drawing/2014/main" id="{991C1A69-1F90-4031-A69D-E3229A8A8C29}"/>
              </a:ext>
            </a:extLst>
          </p:cNvPr>
          <p:cNvSpPr/>
          <p:nvPr/>
        </p:nvSpPr>
        <p:spPr>
          <a:xfrm>
            <a:off x="151045" y="6030780"/>
            <a:ext cx="5767811"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Source</a:t>
            </a:r>
          </a:p>
        </p:txBody>
      </p:sp>
      <p:pic>
        <p:nvPicPr>
          <p:cNvPr id="10" name="Picture 9">
            <a:extLst>
              <a:ext uri="{FF2B5EF4-FFF2-40B4-BE49-F238E27FC236}">
                <a16:creationId xmlns:a16="http://schemas.microsoft.com/office/drawing/2014/main" id="{E967AEC8-83BC-4B57-A40D-88161098A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646" y="4133490"/>
            <a:ext cx="606766" cy="606766"/>
          </a:xfrm>
          <a:prstGeom prst="rect">
            <a:avLst/>
          </a:prstGeom>
        </p:spPr>
      </p:pic>
      <p:pic>
        <p:nvPicPr>
          <p:cNvPr id="12" name="Picture 11">
            <a:extLst>
              <a:ext uri="{FF2B5EF4-FFF2-40B4-BE49-F238E27FC236}">
                <a16:creationId xmlns:a16="http://schemas.microsoft.com/office/drawing/2014/main" id="{4F89E965-B811-4C7C-8223-14F5A8034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738" y="4133490"/>
            <a:ext cx="680171" cy="606766"/>
          </a:xfrm>
          <a:prstGeom prst="rect">
            <a:avLst/>
          </a:prstGeom>
          <a:solidFill>
            <a:schemeClr val="tx1"/>
          </a:solidFill>
        </p:spPr>
      </p:pic>
      <p:pic>
        <p:nvPicPr>
          <p:cNvPr id="14" name="Picture 13">
            <a:extLst>
              <a:ext uri="{FF2B5EF4-FFF2-40B4-BE49-F238E27FC236}">
                <a16:creationId xmlns:a16="http://schemas.microsoft.com/office/drawing/2014/main" id="{926D5611-8A9D-48A4-A556-06796F04A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5672" y="4133490"/>
            <a:ext cx="900194" cy="643513"/>
          </a:xfrm>
          <a:prstGeom prst="rect">
            <a:avLst/>
          </a:prstGeom>
        </p:spPr>
      </p:pic>
      <p:pic>
        <p:nvPicPr>
          <p:cNvPr id="16" name="Picture 15">
            <a:extLst>
              <a:ext uri="{FF2B5EF4-FFF2-40B4-BE49-F238E27FC236}">
                <a16:creationId xmlns:a16="http://schemas.microsoft.com/office/drawing/2014/main" id="{C74D86D9-C5F0-4D33-91F0-91F873C38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1249" y="4143554"/>
            <a:ext cx="900194" cy="643513"/>
          </a:xfrm>
          <a:prstGeom prst="rect">
            <a:avLst/>
          </a:prstGeom>
        </p:spPr>
      </p:pic>
      <p:pic>
        <p:nvPicPr>
          <p:cNvPr id="18" name="Picture 17">
            <a:extLst>
              <a:ext uri="{FF2B5EF4-FFF2-40B4-BE49-F238E27FC236}">
                <a16:creationId xmlns:a16="http://schemas.microsoft.com/office/drawing/2014/main" id="{BA896A01-14A1-41D7-97FB-4BB7294C54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6260" y="4133490"/>
            <a:ext cx="1508253" cy="653577"/>
          </a:xfrm>
          <a:prstGeom prst="rect">
            <a:avLst/>
          </a:prstGeom>
        </p:spPr>
      </p:pic>
      <p:sp>
        <p:nvSpPr>
          <p:cNvPr id="19" name="Rectangle 18">
            <a:extLst>
              <a:ext uri="{FF2B5EF4-FFF2-40B4-BE49-F238E27FC236}">
                <a16:creationId xmlns:a16="http://schemas.microsoft.com/office/drawing/2014/main" id="{56C5E6CD-6854-4AFB-96EC-35AEB9D9ED62}"/>
              </a:ext>
            </a:extLst>
          </p:cNvPr>
          <p:cNvSpPr/>
          <p:nvPr/>
        </p:nvSpPr>
        <p:spPr>
          <a:xfrm>
            <a:off x="4112568" y="1459309"/>
            <a:ext cx="992579" cy="369332"/>
          </a:xfrm>
          <a:prstGeom prst="rect">
            <a:avLst/>
          </a:prstGeom>
        </p:spPr>
        <p:txBody>
          <a:bodyPr wrap="none">
            <a:spAutoFit/>
          </a:bodyPr>
          <a:lstStyle/>
          <a:p>
            <a:pPr algn="ctr"/>
            <a:r>
              <a:rPr lang="en-US" dirty="0"/>
              <a:t>Scalable</a:t>
            </a:r>
          </a:p>
        </p:txBody>
      </p:sp>
      <p:sp>
        <p:nvSpPr>
          <p:cNvPr id="20" name="Rectangle 19">
            <a:extLst>
              <a:ext uri="{FF2B5EF4-FFF2-40B4-BE49-F238E27FC236}">
                <a16:creationId xmlns:a16="http://schemas.microsoft.com/office/drawing/2014/main" id="{79B83805-96D6-4ADC-B63D-4D24C0F113B8}"/>
              </a:ext>
            </a:extLst>
          </p:cNvPr>
          <p:cNvSpPr/>
          <p:nvPr/>
        </p:nvSpPr>
        <p:spPr>
          <a:xfrm>
            <a:off x="7086855" y="1459309"/>
            <a:ext cx="992579" cy="369332"/>
          </a:xfrm>
          <a:prstGeom prst="rect">
            <a:avLst/>
          </a:prstGeom>
        </p:spPr>
        <p:txBody>
          <a:bodyPr wrap="none">
            <a:spAutoFit/>
          </a:bodyPr>
          <a:lstStyle/>
          <a:p>
            <a:pPr algn="ctr"/>
            <a:r>
              <a:rPr lang="en-US" dirty="0"/>
              <a:t>Scalable</a:t>
            </a:r>
          </a:p>
        </p:txBody>
      </p:sp>
      <p:pic>
        <p:nvPicPr>
          <p:cNvPr id="22" name="Picture 21">
            <a:extLst>
              <a:ext uri="{FF2B5EF4-FFF2-40B4-BE49-F238E27FC236}">
                <a16:creationId xmlns:a16="http://schemas.microsoft.com/office/drawing/2014/main" id="{6D6F7FE4-8F00-475D-8D7A-DE792C0A0D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10303" y="4133490"/>
            <a:ext cx="780290" cy="596702"/>
          </a:xfrm>
          <a:prstGeom prst="rect">
            <a:avLst/>
          </a:prstGeom>
          <a:solidFill>
            <a:schemeClr val="tx1"/>
          </a:solidFill>
        </p:spPr>
      </p:pic>
      <p:sp>
        <p:nvSpPr>
          <p:cNvPr id="23" name="Arrow: Left-Right 22">
            <a:extLst>
              <a:ext uri="{FF2B5EF4-FFF2-40B4-BE49-F238E27FC236}">
                <a16:creationId xmlns:a16="http://schemas.microsoft.com/office/drawing/2014/main" id="{294E04DB-FF6B-496E-8D64-8F2751A253B8}"/>
              </a:ext>
            </a:extLst>
          </p:cNvPr>
          <p:cNvSpPr/>
          <p:nvPr/>
        </p:nvSpPr>
        <p:spPr>
          <a:xfrm>
            <a:off x="6273145" y="6030780"/>
            <a:ext cx="5631471"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Commercial</a:t>
            </a:r>
          </a:p>
        </p:txBody>
      </p:sp>
      <p:pic>
        <p:nvPicPr>
          <p:cNvPr id="25" name="Picture 24">
            <a:extLst>
              <a:ext uri="{FF2B5EF4-FFF2-40B4-BE49-F238E27FC236}">
                <a16:creationId xmlns:a16="http://schemas.microsoft.com/office/drawing/2014/main" id="{29010DA8-3BDF-495E-985D-189C3D1808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89943" y="4133489"/>
            <a:ext cx="665867" cy="665867"/>
          </a:xfrm>
          <a:prstGeom prst="rect">
            <a:avLst/>
          </a:prstGeom>
        </p:spPr>
      </p:pic>
      <p:sp>
        <p:nvSpPr>
          <p:cNvPr id="26" name="Arrow: Left-Right 25">
            <a:extLst>
              <a:ext uri="{FF2B5EF4-FFF2-40B4-BE49-F238E27FC236}">
                <a16:creationId xmlns:a16="http://schemas.microsoft.com/office/drawing/2014/main" id="{8358A1C1-2000-464D-818F-3B3825EFBF40}"/>
              </a:ext>
            </a:extLst>
          </p:cNvPr>
          <p:cNvSpPr/>
          <p:nvPr/>
        </p:nvSpPr>
        <p:spPr>
          <a:xfrm>
            <a:off x="241540" y="974677"/>
            <a:ext cx="8825140"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 Build Your Own</a:t>
            </a:r>
          </a:p>
        </p:txBody>
      </p:sp>
      <p:sp>
        <p:nvSpPr>
          <p:cNvPr id="27" name="Arrow: Left-Right 26">
            <a:extLst>
              <a:ext uri="{FF2B5EF4-FFF2-40B4-BE49-F238E27FC236}">
                <a16:creationId xmlns:a16="http://schemas.microsoft.com/office/drawing/2014/main" id="{23D5D1AF-8827-49A6-9D29-FC16EA980F80}"/>
              </a:ext>
            </a:extLst>
          </p:cNvPr>
          <p:cNvSpPr/>
          <p:nvPr/>
        </p:nvSpPr>
        <p:spPr>
          <a:xfrm>
            <a:off x="9307753" y="974676"/>
            <a:ext cx="2708125" cy="484632"/>
          </a:xfrm>
          <a:prstGeom prst="lef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 Built</a:t>
            </a:r>
          </a:p>
        </p:txBody>
      </p:sp>
      <p:pic>
        <p:nvPicPr>
          <p:cNvPr id="21" name="Picture 20">
            <a:extLst>
              <a:ext uri="{FF2B5EF4-FFF2-40B4-BE49-F238E27FC236}">
                <a16:creationId xmlns:a16="http://schemas.microsoft.com/office/drawing/2014/main" id="{51DC01CE-599A-4910-A615-91CEBCD7D5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260" y="4808850"/>
            <a:ext cx="900194" cy="643513"/>
          </a:xfrm>
          <a:prstGeom prst="rect">
            <a:avLst/>
          </a:prstGeom>
        </p:spPr>
      </p:pic>
    </p:spTree>
    <p:extLst>
      <p:ext uri="{BB962C8B-B14F-4D97-AF65-F5344CB8AC3E}">
        <p14:creationId xmlns:p14="http://schemas.microsoft.com/office/powerpoint/2010/main" val="18441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idx="4294967295"/>
          </p:nvPr>
        </p:nvSpPr>
        <p:spPr>
          <a:xfrm>
            <a:off x="0" y="0"/>
            <a:ext cx="12192000" cy="888522"/>
          </a:xfrm>
          <a:solidFill>
            <a:schemeClr val="tx1"/>
          </a:solidFill>
        </p:spPr>
        <p:txBody>
          <a:bodyPr/>
          <a:lstStyle/>
          <a:p>
            <a:pPr algn="ctr"/>
            <a:r>
              <a:rPr lang="en-US" sz="4400" dirty="0">
                <a:solidFill>
                  <a:srgbClr val="002060"/>
                </a:solidFill>
              </a:rPr>
              <a:t>Cognitive Services</a:t>
            </a:r>
          </a:p>
        </p:txBody>
      </p:sp>
      <p:pic>
        <p:nvPicPr>
          <p:cNvPr id="3" name="Picture 2">
            <a:extLst>
              <a:ext uri="{FF2B5EF4-FFF2-40B4-BE49-F238E27FC236}">
                <a16:creationId xmlns:a16="http://schemas.microsoft.com/office/drawing/2014/main" id="{CDD9DC9C-607C-4172-A7E7-1D1979C0356B}"/>
              </a:ext>
            </a:extLst>
          </p:cNvPr>
          <p:cNvPicPr>
            <a:picLocks noChangeAspect="1"/>
          </p:cNvPicPr>
          <p:nvPr/>
        </p:nvPicPr>
        <p:blipFill>
          <a:blip r:embed="rId3"/>
          <a:stretch>
            <a:fillRect/>
          </a:stretch>
        </p:blipFill>
        <p:spPr>
          <a:xfrm>
            <a:off x="1542332" y="1023360"/>
            <a:ext cx="9486900" cy="5191125"/>
          </a:xfrm>
          <a:prstGeom prst="rect">
            <a:avLst/>
          </a:prstGeom>
        </p:spPr>
      </p:pic>
    </p:spTree>
    <p:extLst>
      <p:ext uri="{BB962C8B-B14F-4D97-AF65-F5344CB8AC3E}">
        <p14:creationId xmlns:p14="http://schemas.microsoft.com/office/powerpoint/2010/main" val="2147910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2799"/>
            <a:ext cx="12131615" cy="878188"/>
          </a:xfrm>
          <a:solidFill>
            <a:schemeClr val="tx1"/>
          </a:solidFill>
        </p:spPr>
        <p:txBody>
          <a:bodyPr/>
          <a:lstStyle/>
          <a:p>
            <a:pPr algn="ctr"/>
            <a:r>
              <a:rPr lang="en-US" sz="4400" dirty="0">
                <a:solidFill>
                  <a:srgbClr val="002060"/>
                </a:solidFill>
                <a:latin typeface="Arial" panose="020B0604020202020204" pitchFamily="34" charset="0"/>
                <a:cs typeface="Arial" panose="020B0604020202020204" pitchFamily="34" charset="0"/>
              </a:rPr>
              <a:t>Machine Learning Solutions</a:t>
            </a:r>
          </a:p>
        </p:txBody>
      </p:sp>
      <p:sp>
        <p:nvSpPr>
          <p:cNvPr id="7" name="Rectangle: Rounded Corners 6">
            <a:extLst>
              <a:ext uri="{FF2B5EF4-FFF2-40B4-BE49-F238E27FC236}">
                <a16:creationId xmlns:a16="http://schemas.microsoft.com/office/drawing/2014/main" id="{E669869E-5B5E-43A5-B297-8BB8590695BC}"/>
              </a:ext>
            </a:extLst>
          </p:cNvPr>
          <p:cNvSpPr/>
          <p:nvPr/>
        </p:nvSpPr>
        <p:spPr>
          <a:xfrm>
            <a:off x="3604347" y="1780610"/>
            <a:ext cx="5173308" cy="4457689"/>
          </a:xfrm>
          <a:prstGeom prst="round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Partner Solutions</a:t>
            </a:r>
          </a:p>
          <a:p>
            <a:pPr algn="ctr"/>
            <a:endParaRPr lang="en-US" dirty="0"/>
          </a:p>
          <a:p>
            <a:pPr algn="ctr"/>
            <a:endParaRPr lang="en-US" dirty="0"/>
          </a:p>
          <a:p>
            <a:pPr marL="285750" indent="-285750">
              <a:buFont typeface="Arial" panose="020B0604020202020204" pitchFamily="34" charset="0"/>
              <a:buChar char="•"/>
            </a:pPr>
            <a:r>
              <a:rPr lang="en-US" dirty="0"/>
              <a:t>Pre Built Solutions</a:t>
            </a:r>
          </a:p>
          <a:p>
            <a:pPr marL="285750" indent="-285750">
              <a:buFont typeface="Arial" panose="020B0604020202020204" pitchFamily="34" charset="0"/>
              <a:buChar char="•"/>
            </a:pPr>
            <a:r>
              <a:rPr lang="en-US" dirty="0"/>
              <a:t>Customize to Your Needs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Examples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3D5A7F4E-6401-4780-B770-3B0EC6EF80FA}"/>
              </a:ext>
            </a:extLst>
          </p:cNvPr>
          <p:cNvPicPr>
            <a:picLocks noChangeAspect="1"/>
          </p:cNvPicPr>
          <p:nvPr/>
        </p:nvPicPr>
        <p:blipFill>
          <a:blip r:embed="rId3"/>
          <a:stretch>
            <a:fillRect/>
          </a:stretch>
        </p:blipFill>
        <p:spPr>
          <a:xfrm>
            <a:off x="3811495" y="4447115"/>
            <a:ext cx="2333625" cy="504825"/>
          </a:xfrm>
          <a:prstGeom prst="rect">
            <a:avLst/>
          </a:prstGeom>
        </p:spPr>
      </p:pic>
      <p:pic>
        <p:nvPicPr>
          <p:cNvPr id="10" name="Picture 9">
            <a:extLst>
              <a:ext uri="{FF2B5EF4-FFF2-40B4-BE49-F238E27FC236}">
                <a16:creationId xmlns:a16="http://schemas.microsoft.com/office/drawing/2014/main" id="{D4F69DEA-3BD5-4472-9B29-5B0FB6A1FD52}"/>
              </a:ext>
            </a:extLst>
          </p:cNvPr>
          <p:cNvPicPr>
            <a:picLocks noChangeAspect="1"/>
          </p:cNvPicPr>
          <p:nvPr/>
        </p:nvPicPr>
        <p:blipFill>
          <a:blip r:embed="rId4"/>
          <a:stretch>
            <a:fillRect/>
          </a:stretch>
        </p:blipFill>
        <p:spPr>
          <a:xfrm>
            <a:off x="6501442" y="4251852"/>
            <a:ext cx="1695450" cy="895350"/>
          </a:xfrm>
          <a:prstGeom prst="rect">
            <a:avLst/>
          </a:prstGeom>
        </p:spPr>
      </p:pic>
    </p:spTree>
    <p:extLst>
      <p:ext uri="{BB962C8B-B14F-4D97-AF65-F5344CB8AC3E}">
        <p14:creationId xmlns:p14="http://schemas.microsoft.com/office/powerpoint/2010/main" val="345330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Clarifying Bad Terms</a:t>
            </a:r>
          </a:p>
        </p:txBody>
      </p:sp>
      <p:pic>
        <p:nvPicPr>
          <p:cNvPr id="7" name="Picture 6">
            <a:extLst>
              <a:ext uri="{FF2B5EF4-FFF2-40B4-BE49-F238E27FC236}">
                <a16:creationId xmlns:a16="http://schemas.microsoft.com/office/drawing/2014/main" id="{A3265B4F-30CA-4A44-81C0-9038550393EA}"/>
              </a:ext>
            </a:extLst>
          </p:cNvPr>
          <p:cNvPicPr>
            <a:picLocks noChangeAspect="1"/>
          </p:cNvPicPr>
          <p:nvPr/>
        </p:nvPicPr>
        <p:blipFill>
          <a:blip r:embed="rId3"/>
          <a:stretch>
            <a:fillRect/>
          </a:stretch>
        </p:blipFill>
        <p:spPr>
          <a:xfrm>
            <a:off x="1083224" y="1656765"/>
            <a:ext cx="9839879" cy="4025405"/>
          </a:xfrm>
          <a:prstGeom prst="rect">
            <a:avLst/>
          </a:prstGeom>
        </p:spPr>
      </p:pic>
      <p:sp>
        <p:nvSpPr>
          <p:cNvPr id="8" name="Oval 7">
            <a:extLst>
              <a:ext uri="{FF2B5EF4-FFF2-40B4-BE49-F238E27FC236}">
                <a16:creationId xmlns:a16="http://schemas.microsoft.com/office/drawing/2014/main" id="{41F25497-9E03-4BAC-A7F8-0956BEF736B3}"/>
              </a:ext>
            </a:extLst>
          </p:cNvPr>
          <p:cNvSpPr/>
          <p:nvPr/>
        </p:nvSpPr>
        <p:spPr>
          <a:xfrm>
            <a:off x="6986145" y="1728517"/>
            <a:ext cx="2199799" cy="17004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Same Word</a:t>
            </a:r>
          </a:p>
          <a:p>
            <a:pPr algn="ctr"/>
            <a:r>
              <a:rPr lang="en-US" dirty="0"/>
              <a:t>Opposite Meanings</a:t>
            </a:r>
          </a:p>
        </p:txBody>
      </p:sp>
    </p:spTree>
    <p:extLst>
      <p:ext uri="{BB962C8B-B14F-4D97-AF65-F5344CB8AC3E}">
        <p14:creationId xmlns:p14="http://schemas.microsoft.com/office/powerpoint/2010/main" val="1762363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a:solidFill>
            <a:srgbClr val="002060"/>
          </a:solidFill>
        </p:spPr>
        <p:txBody>
          <a:bodyPr>
            <a:noAutofit/>
          </a:bodyPr>
          <a:lstStyle/>
          <a:p>
            <a:r>
              <a:rPr lang="en-US" dirty="0">
                <a:solidFill>
                  <a:schemeClr val="bg1"/>
                </a:solidFill>
                <a:latin typeface="Arial" panose="020B0604020202020204" pitchFamily="34" charset="0"/>
                <a:cs typeface="Arial" panose="020B0604020202020204" pitchFamily="34" charset="0"/>
              </a:rPr>
              <a:t>Clarifying Bad Terms</a:t>
            </a:r>
          </a:p>
        </p:txBody>
      </p:sp>
      <p:sp>
        <p:nvSpPr>
          <p:cNvPr id="3" name="Rectangle 2">
            <a:extLst>
              <a:ext uri="{FF2B5EF4-FFF2-40B4-BE49-F238E27FC236}">
                <a16:creationId xmlns:a16="http://schemas.microsoft.com/office/drawing/2014/main" id="{288A5E1F-A40A-44D8-B4A6-65C16BAADA62}"/>
              </a:ext>
            </a:extLst>
          </p:cNvPr>
          <p:cNvSpPr/>
          <p:nvPr/>
        </p:nvSpPr>
        <p:spPr>
          <a:xfrm>
            <a:off x="2946133" y="1264016"/>
            <a:ext cx="3498009"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Visualizations and/or</a:t>
            </a:r>
          </a:p>
          <a:p>
            <a:r>
              <a:rPr lang="en-US" sz="2800" dirty="0">
                <a:solidFill>
                  <a:schemeClr val="bg1"/>
                </a:solidFill>
                <a:latin typeface="Arial" panose="020B0604020202020204" pitchFamily="34" charset="0"/>
                <a:cs typeface="Arial" panose="020B0604020202020204" pitchFamily="34" charset="0"/>
              </a:rPr>
              <a:t>Machine Learning </a:t>
            </a:r>
          </a:p>
        </p:txBody>
      </p:sp>
      <p:sp>
        <p:nvSpPr>
          <p:cNvPr id="4" name="Rectangle 3">
            <a:extLst>
              <a:ext uri="{FF2B5EF4-FFF2-40B4-BE49-F238E27FC236}">
                <a16:creationId xmlns:a16="http://schemas.microsoft.com/office/drawing/2014/main" id="{080DFDA6-22F6-439E-8A20-B3AE00226251}"/>
              </a:ext>
            </a:extLst>
          </p:cNvPr>
          <p:cNvSpPr/>
          <p:nvPr/>
        </p:nvSpPr>
        <p:spPr>
          <a:xfrm>
            <a:off x="117655" y="4043704"/>
            <a:ext cx="1824538"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Data Lake</a:t>
            </a:r>
            <a:endParaRPr lang="en-US" sz="2800" dirty="0"/>
          </a:p>
        </p:txBody>
      </p:sp>
      <p:sp>
        <p:nvSpPr>
          <p:cNvPr id="5" name="Rectangle 4">
            <a:extLst>
              <a:ext uri="{FF2B5EF4-FFF2-40B4-BE49-F238E27FC236}">
                <a16:creationId xmlns:a16="http://schemas.microsoft.com/office/drawing/2014/main" id="{729EA081-51BB-4480-BC7B-D2A2323F51C7}"/>
              </a:ext>
            </a:extLst>
          </p:cNvPr>
          <p:cNvSpPr/>
          <p:nvPr/>
        </p:nvSpPr>
        <p:spPr>
          <a:xfrm>
            <a:off x="124013" y="2701255"/>
            <a:ext cx="1563248"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Big Data</a:t>
            </a:r>
            <a:endParaRPr lang="en-US" sz="2800" dirty="0"/>
          </a:p>
        </p:txBody>
      </p:sp>
      <p:sp>
        <p:nvSpPr>
          <p:cNvPr id="6" name="Rectangle 5">
            <a:extLst>
              <a:ext uri="{FF2B5EF4-FFF2-40B4-BE49-F238E27FC236}">
                <a16:creationId xmlns:a16="http://schemas.microsoft.com/office/drawing/2014/main" id="{F47CE557-E33C-4E1B-8F9C-E8830E685458}"/>
              </a:ext>
            </a:extLst>
          </p:cNvPr>
          <p:cNvSpPr/>
          <p:nvPr/>
        </p:nvSpPr>
        <p:spPr>
          <a:xfrm>
            <a:off x="117655" y="5250699"/>
            <a:ext cx="1645002"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Machine </a:t>
            </a:r>
          </a:p>
          <a:p>
            <a:r>
              <a:rPr lang="en-US" sz="2800" dirty="0">
                <a:solidFill>
                  <a:schemeClr val="bg1"/>
                </a:solidFill>
                <a:latin typeface="Arial" panose="020B0604020202020204" pitchFamily="34" charset="0"/>
                <a:cs typeface="Arial" panose="020B0604020202020204" pitchFamily="34" charset="0"/>
              </a:rPr>
              <a:t>Learning</a:t>
            </a:r>
            <a:endParaRPr lang="en-US" sz="2800" dirty="0"/>
          </a:p>
        </p:txBody>
      </p:sp>
      <p:cxnSp>
        <p:nvCxnSpPr>
          <p:cNvPr id="8" name="Straight Connector 7">
            <a:extLst>
              <a:ext uri="{FF2B5EF4-FFF2-40B4-BE49-F238E27FC236}">
                <a16:creationId xmlns:a16="http://schemas.microsoft.com/office/drawing/2014/main" id="{9CCF64D8-95D6-4AB9-B75D-69265F9E2CB9}"/>
              </a:ext>
            </a:extLst>
          </p:cNvPr>
          <p:cNvCxnSpPr>
            <a:cxnSpLocks/>
          </p:cNvCxnSpPr>
          <p:nvPr/>
        </p:nvCxnSpPr>
        <p:spPr>
          <a:xfrm>
            <a:off x="124013" y="2893418"/>
            <a:ext cx="672941" cy="16778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2" name="Rectangle 11">
            <a:extLst>
              <a:ext uri="{FF2B5EF4-FFF2-40B4-BE49-F238E27FC236}">
                <a16:creationId xmlns:a16="http://schemas.microsoft.com/office/drawing/2014/main" id="{0ECFBEC5-E63B-494C-AF41-F607F5A43752}"/>
              </a:ext>
            </a:extLst>
          </p:cNvPr>
          <p:cNvSpPr/>
          <p:nvPr/>
        </p:nvSpPr>
        <p:spPr>
          <a:xfrm rot="20686061">
            <a:off x="276318" y="2161612"/>
            <a:ext cx="1542410" cy="400110"/>
          </a:xfrm>
          <a:prstGeom prst="rect">
            <a:avLst/>
          </a:prstGeom>
        </p:spPr>
        <p:txBody>
          <a:bodyPr wrap="none">
            <a:spAutoFit/>
          </a:bodyPr>
          <a:lstStyle/>
          <a:p>
            <a:r>
              <a:rPr lang="en-US" sz="2000" dirty="0">
                <a:solidFill>
                  <a:schemeClr val="bg1"/>
                </a:solidFill>
                <a:latin typeface="Arial" panose="020B0604020202020204" pitchFamily="34" charset="0"/>
                <a:cs typeface="Arial" panose="020B0604020202020204" pitchFamily="34" charset="0"/>
              </a:rPr>
              <a:t>Challenging</a:t>
            </a:r>
            <a:endParaRPr lang="en-US" sz="2000" dirty="0"/>
          </a:p>
        </p:txBody>
      </p:sp>
      <p:sp>
        <p:nvSpPr>
          <p:cNvPr id="13" name="Rectangle 12">
            <a:extLst>
              <a:ext uri="{FF2B5EF4-FFF2-40B4-BE49-F238E27FC236}">
                <a16:creationId xmlns:a16="http://schemas.microsoft.com/office/drawing/2014/main" id="{BF8C3A1E-D9B2-425E-A81B-CBC8AA63FD42}"/>
              </a:ext>
            </a:extLst>
          </p:cNvPr>
          <p:cNvSpPr/>
          <p:nvPr/>
        </p:nvSpPr>
        <p:spPr>
          <a:xfrm>
            <a:off x="2819296" y="2740538"/>
            <a:ext cx="6923690" cy="954107"/>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Non traditional: </a:t>
            </a:r>
          </a:p>
          <a:p>
            <a:r>
              <a:rPr lang="en-US" sz="2800" dirty="0">
                <a:solidFill>
                  <a:schemeClr val="bg1"/>
                </a:solidFill>
                <a:latin typeface="Arial" panose="020B0604020202020204" pitchFamily="34" charset="0"/>
                <a:cs typeface="Arial" panose="020B0604020202020204" pitchFamily="34" charset="0"/>
              </a:rPr>
              <a:t>	Movies, Images, massive, streaming</a:t>
            </a:r>
            <a:endParaRPr lang="en-US" sz="2800" dirty="0"/>
          </a:p>
        </p:txBody>
      </p:sp>
      <p:sp>
        <p:nvSpPr>
          <p:cNvPr id="14" name="Rectangle 13">
            <a:extLst>
              <a:ext uri="{FF2B5EF4-FFF2-40B4-BE49-F238E27FC236}">
                <a16:creationId xmlns:a16="http://schemas.microsoft.com/office/drawing/2014/main" id="{746DD08B-B3DF-47FD-B6AD-A80661E5C7DC}"/>
              </a:ext>
            </a:extLst>
          </p:cNvPr>
          <p:cNvSpPr/>
          <p:nvPr/>
        </p:nvSpPr>
        <p:spPr>
          <a:xfrm>
            <a:off x="2819296" y="4043703"/>
            <a:ext cx="5460149" cy="523220"/>
          </a:xfrm>
          <a:prstGeom prst="rect">
            <a:avLst/>
          </a:prstGeom>
        </p:spPr>
        <p:txBody>
          <a:bodyPr wrap="none">
            <a:spAutoFit/>
          </a:bodyPr>
          <a:lstStyle/>
          <a:p>
            <a:r>
              <a:rPr lang="en-US" sz="2800" dirty="0">
                <a:solidFill>
                  <a:schemeClr val="bg1"/>
                </a:solidFill>
                <a:latin typeface="Arial" panose="020B0604020202020204" pitchFamily="34" charset="0"/>
                <a:cs typeface="Arial" panose="020B0604020202020204" pitchFamily="34" charset="0"/>
              </a:rPr>
              <a:t>No such thing. Just Blob storage.</a:t>
            </a:r>
            <a:endParaRPr lang="en-US" sz="2800" dirty="0"/>
          </a:p>
        </p:txBody>
      </p:sp>
      <p:sp>
        <p:nvSpPr>
          <p:cNvPr id="11" name="Rectangle 10">
            <a:extLst>
              <a:ext uri="{FF2B5EF4-FFF2-40B4-BE49-F238E27FC236}">
                <a16:creationId xmlns:a16="http://schemas.microsoft.com/office/drawing/2014/main" id="{1436E602-8FA8-48BD-9004-FDAE1239F2C5}"/>
              </a:ext>
            </a:extLst>
          </p:cNvPr>
          <p:cNvSpPr/>
          <p:nvPr/>
        </p:nvSpPr>
        <p:spPr>
          <a:xfrm>
            <a:off x="2819296" y="5231027"/>
            <a:ext cx="6123368" cy="954107"/>
          </a:xfrm>
          <a:prstGeom prst="rect">
            <a:avLst/>
          </a:prstGeom>
        </p:spPr>
        <p:txBody>
          <a:bodyPr wrap="square">
            <a:spAutoFit/>
          </a:bodyPr>
          <a:lstStyle/>
          <a:p>
            <a:r>
              <a:rPr lang="en-US" sz="2800" dirty="0">
                <a:solidFill>
                  <a:schemeClr val="bg1"/>
                </a:solidFill>
              </a:rPr>
              <a:t>Includes AI, Deep Learning, Predictive Modeling</a:t>
            </a:r>
          </a:p>
        </p:txBody>
      </p:sp>
      <p:sp>
        <p:nvSpPr>
          <p:cNvPr id="7" name="Rectangle 6">
            <a:extLst>
              <a:ext uri="{FF2B5EF4-FFF2-40B4-BE49-F238E27FC236}">
                <a16:creationId xmlns:a16="http://schemas.microsoft.com/office/drawing/2014/main" id="{A14F2F08-30E3-4895-8885-571F96043C82}"/>
              </a:ext>
            </a:extLst>
          </p:cNvPr>
          <p:cNvSpPr/>
          <p:nvPr/>
        </p:nvSpPr>
        <p:spPr>
          <a:xfrm>
            <a:off x="124013" y="1264016"/>
            <a:ext cx="2695283" cy="523220"/>
          </a:xfrm>
          <a:prstGeom prst="rect">
            <a:avLst/>
          </a:prstGeom>
        </p:spPr>
        <p:txBody>
          <a:bodyPr wrap="square">
            <a:spAutoFit/>
          </a:bodyPr>
          <a:lstStyle/>
          <a:p>
            <a:r>
              <a:rPr lang="en-US" sz="2800" dirty="0">
                <a:solidFill>
                  <a:schemeClr val="bg1"/>
                </a:solidFill>
                <a:latin typeface="Arial" panose="020B0604020202020204" pitchFamily="34" charset="0"/>
                <a:cs typeface="Arial" panose="020B0604020202020204" pitchFamily="34" charset="0"/>
              </a:rPr>
              <a:t>Analytics</a:t>
            </a:r>
          </a:p>
        </p:txBody>
      </p:sp>
    </p:spTree>
    <p:extLst>
      <p:ext uri="{BB962C8B-B14F-4D97-AF65-F5344CB8AC3E}">
        <p14:creationId xmlns:p14="http://schemas.microsoft.com/office/powerpoint/2010/main" val="405491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3" grpId="0"/>
      <p:bldP spid="14"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DF5CB5-7D37-4314-855D-FE9174FEA959}">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b3bc04a5-d503-43b1-b98c-a8cf663329d9"/>
    <ds:schemaRef ds:uri="http://schemas.microsoft.com/sharepoint/v3"/>
    <ds:schemaRef ds:uri="http://purl.org/dc/terms/"/>
    <ds:schemaRef ds:uri="http://schemas.microsoft.com/office/infopath/2007/PartnerControls"/>
    <ds:schemaRef ds:uri="230e9df3-be65-4c73-a93b-d1236ebd677e"/>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13831</TotalTime>
  <Words>1612</Words>
  <Application>Microsoft Office PowerPoint</Application>
  <PresentationFormat>Widescreen</PresentationFormat>
  <Paragraphs>497</Paragraphs>
  <Slides>31</Slides>
  <Notes>31</Notes>
  <HiddenSlides>2</HiddenSlides>
  <MMClips>0</MMClips>
  <ScaleCrop>false</ScaleCrop>
  <HeadingPairs>
    <vt:vector size="8" baseType="variant">
      <vt:variant>
        <vt:lpstr>Fonts Used</vt:lpstr>
      </vt:variant>
      <vt:variant>
        <vt:i4>19</vt:i4>
      </vt:variant>
      <vt:variant>
        <vt:lpstr>Theme</vt:lpstr>
      </vt:variant>
      <vt:variant>
        <vt:i4>8</vt:i4>
      </vt:variant>
      <vt:variant>
        <vt:lpstr>Embedded OLE Servers</vt:lpstr>
      </vt:variant>
      <vt:variant>
        <vt:i4>1</vt:i4>
      </vt:variant>
      <vt:variant>
        <vt:lpstr>Slide Titles</vt:lpstr>
      </vt:variant>
      <vt:variant>
        <vt:i4>31</vt:i4>
      </vt:variant>
    </vt:vector>
  </HeadingPairs>
  <TitlesOfParts>
    <vt:vector size="59" baseType="lpstr">
      <vt:lpstr>ＭＳ Ｐゴシック</vt:lpstr>
      <vt:lpstr>ＭＳ Ｐゴシック</vt:lpstr>
      <vt:lpstr>&amp;quot</vt:lpstr>
      <vt:lpstr>Arial</vt:lpstr>
      <vt:lpstr>Arial Black</vt:lpstr>
      <vt:lpstr>Arial Rounded MT Bold</vt:lpstr>
      <vt:lpstr>Calibri</vt:lpstr>
      <vt:lpstr>Calibri Light</vt:lpstr>
      <vt:lpstr>Century Gothic</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Data Solutions Enabler</vt:lpstr>
      <vt:lpstr>PowerPoint Presentation</vt:lpstr>
      <vt:lpstr>Scale Up vs. Scale Out</vt:lpstr>
      <vt:lpstr>Scale Up vs. Scale Out</vt:lpstr>
      <vt:lpstr>Azure Supported Machine Learning Approaches</vt:lpstr>
      <vt:lpstr>Cognitive Services</vt:lpstr>
      <vt:lpstr>Machine Learning Solutions</vt:lpstr>
      <vt:lpstr>Clarifying Bad Terms</vt:lpstr>
      <vt:lpstr>Clarifying Bad Terms</vt:lpstr>
      <vt:lpstr>Scale Up vs. Scale Out</vt:lpstr>
      <vt:lpstr>Scale Up vs. Scale Out</vt:lpstr>
      <vt:lpstr>Scale Up vs. Scale Out</vt:lpstr>
      <vt:lpstr>My Kitchen Drawer</vt:lpstr>
      <vt:lpstr>PowerPoint Presentation</vt:lpstr>
      <vt:lpstr>PowerPoint Presentation</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PowerPoint Presentation</vt:lpstr>
      <vt:lpstr>Advanced Analytics on Big Data</vt:lpstr>
      <vt:lpstr>PowerPoint Presentation</vt:lpstr>
      <vt:lpstr>Demonstration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69</cp:revision>
  <dcterms:created xsi:type="dcterms:W3CDTF">2017-10-30T23:38:41Z</dcterms:created>
  <dcterms:modified xsi:type="dcterms:W3CDTF">2018-08-27T19:25:11Z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